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4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70" r:id="rId2"/>
    <p:sldId id="258" r:id="rId3"/>
    <p:sldId id="267" r:id="rId4"/>
    <p:sldId id="268" r:id="rId5"/>
    <p:sldId id="259" r:id="rId6"/>
    <p:sldId id="257" r:id="rId7"/>
    <p:sldId id="264" r:id="rId8"/>
    <p:sldId id="260" r:id="rId9"/>
    <p:sldId id="263" r:id="rId10"/>
    <p:sldId id="269" r:id="rId11"/>
    <p:sldId id="266" r:id="rId12"/>
    <p:sldId id="265" r:id="rId13"/>
    <p:sldId id="271" r:id="rId14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9" d="100"/>
          <a:sy n="79" d="100"/>
        </p:scale>
        <p:origin x="86" y="355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16A2-48EC-BD5C-69D8FE5F8D07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16A2-48EC-BD5C-69D8FE5F8D07}"/>
              </c:ext>
            </c:extLst>
          </c:dPt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6A2-48EC-BD5C-69D8FE5F8D07}"/>
                </c:ext>
              </c:extLst>
            </c:dLbl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6A2-48EC-BD5C-69D8FE5F8D0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Smooth or Fairly Smooth</c:v>
                </c:pt>
                <c:pt idx="1">
                  <c:v>Somewhat or Very Challenging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0.27</c:v>
                </c:pt>
                <c:pt idx="1">
                  <c:v>0.63000000000000023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6A2-48EC-BD5C-69D8FE5F8D0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AB12-43CB-A670-39A5835A2BD6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AB12-43CB-A670-39A5835A2BD6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AB12-43CB-A670-39A5835A2BD6}"/>
              </c:ext>
            </c:extLst>
          </c:dPt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B12-43CB-A670-39A5835A2BD6}"/>
                </c:ext>
              </c:extLst>
            </c:dLbl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B12-43CB-A670-39A5835A2BD6}"/>
                </c:ext>
              </c:extLst>
            </c:dLbl>
            <c:dLbl>
              <c:idx val="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AB12-43CB-A670-39A5835A2BD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Strong</c:v>
                </c:pt>
                <c:pt idx="1">
                  <c:v>Moderately Healthy</c:v>
                </c:pt>
                <c:pt idx="2">
                  <c:v>Weak or In Crisis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0.1</c:v>
                </c:pt>
                <c:pt idx="1">
                  <c:v>0.3000000000000001</c:v>
                </c:pt>
                <c:pt idx="2">
                  <c:v>0.6000000000000002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AB12-43CB-A670-39A5835A2BD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8A95-4B2E-8B47-BA89BD5E304E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8A95-4B2E-8B47-BA89BD5E304E}"/>
              </c:ext>
            </c:extLst>
          </c:dPt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A95-4B2E-8B47-BA89BD5E304E}"/>
                </c:ext>
              </c:extLst>
            </c:dLbl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A95-4B2E-8B47-BA89BD5E304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People of Color</c:v>
                </c:pt>
                <c:pt idx="1">
                  <c:v>white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0.25</c:v>
                </c:pt>
                <c:pt idx="1">
                  <c:v>0.75000000000000022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A95-4B2E-8B47-BA89BD5E304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D981-4D71-A927-6826A99EFE1D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D981-4D71-A927-6826A99EFE1D}"/>
              </c:ext>
            </c:extLst>
          </c:dPt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981-4D71-A927-6826A99EFE1D}"/>
                </c:ext>
              </c:extLst>
            </c:dLbl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981-4D71-A927-6826A99EFE1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People of Color</c:v>
                </c:pt>
                <c:pt idx="1">
                  <c:v>white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0.21000000000000005</c:v>
                </c:pt>
                <c:pt idx="1">
                  <c:v>0.79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981-4D71-A927-6826A99EFE1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1DBC-40FA-ADE9-BF1A14267B83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1DBC-40FA-ADE9-BF1A14267B83}"/>
              </c:ext>
            </c:extLst>
          </c:dPt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DBC-40FA-ADE9-BF1A14267B83}"/>
                </c:ext>
              </c:extLst>
            </c:dLbl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DBC-40FA-ADE9-BF1A14267B8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Developed Inside</c:v>
                </c:pt>
                <c:pt idx="1">
                  <c:v>Hired from Outside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0.36000000000000004</c:v>
                </c:pt>
                <c:pt idx="1">
                  <c:v>0.64000000000000012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DBC-40FA-ADE9-BF1A14267B8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267F-43DF-A40F-6BBF2F2C4BA8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267F-43DF-A40F-6BBF2F2C4BA8}"/>
              </c:ext>
            </c:extLst>
          </c:dPt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67F-43DF-A40F-6BBF2F2C4BA8}"/>
                </c:ext>
              </c:extLst>
            </c:dLbl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67F-43DF-A40F-6BBF2F2C4BA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Developed Inside</c:v>
                </c:pt>
                <c:pt idx="1">
                  <c:v>Hired from Outside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0.32000000000000006</c:v>
                </c:pt>
                <c:pt idx="1">
                  <c:v>0.68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267F-43DF-A40F-6BBF2F2C4BA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016EC84-70C8-47E7-9DA9-38A94D466F1B}" type="doc">
      <dgm:prSet loTypeId="urn:microsoft.com/office/officeart/2005/8/layout/arrow5" loCatId="process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A42633AE-293C-4360-B932-BAAFB1D5F45B}">
      <dgm:prSet phldrT="[Text]"/>
      <dgm:spPr/>
      <dgm:t>
        <a:bodyPr/>
        <a:lstStyle/>
        <a:p>
          <a:r>
            <a:rPr lang="en-US" dirty="0"/>
            <a:t>Strengthen </a:t>
          </a:r>
          <a:r>
            <a:rPr lang="en-US" dirty="0" err="1"/>
            <a:t>Organizatons</a:t>
          </a:r>
          <a:endParaRPr lang="en-US" dirty="0"/>
        </a:p>
      </dgm:t>
    </dgm:pt>
    <dgm:pt modelId="{6EF60808-A3FC-49D9-899B-9030CA46C402}" type="parTrans" cxnId="{23B6EE8D-E010-4578-9FC5-8003E1AC42E6}">
      <dgm:prSet/>
      <dgm:spPr/>
      <dgm:t>
        <a:bodyPr/>
        <a:lstStyle/>
        <a:p>
          <a:endParaRPr lang="en-US"/>
        </a:p>
      </dgm:t>
    </dgm:pt>
    <dgm:pt modelId="{B5FBA5D5-67C6-4EBC-B00B-FB6FDBFAAE5B}" type="sibTrans" cxnId="{23B6EE8D-E010-4578-9FC5-8003E1AC42E6}">
      <dgm:prSet/>
      <dgm:spPr/>
      <dgm:t>
        <a:bodyPr/>
        <a:lstStyle/>
        <a:p>
          <a:endParaRPr lang="en-US"/>
        </a:p>
      </dgm:t>
    </dgm:pt>
    <dgm:pt modelId="{302F41E9-CCA9-43CC-960F-D5FD865F72A7}">
      <dgm:prSet phldrT="[Text]"/>
      <dgm:spPr/>
      <dgm:t>
        <a:bodyPr/>
        <a:lstStyle/>
        <a:p>
          <a:r>
            <a:rPr lang="en-US" dirty="0"/>
            <a:t>Transform Sector Leadership</a:t>
          </a:r>
        </a:p>
      </dgm:t>
    </dgm:pt>
    <dgm:pt modelId="{B51C41DF-68C4-4211-ABF4-3BF772CF34DE}" type="parTrans" cxnId="{F47B828B-8A4E-4764-A8C8-E3E44BB45A58}">
      <dgm:prSet/>
      <dgm:spPr/>
      <dgm:t>
        <a:bodyPr/>
        <a:lstStyle/>
        <a:p>
          <a:endParaRPr lang="en-US"/>
        </a:p>
      </dgm:t>
    </dgm:pt>
    <dgm:pt modelId="{F94F143B-E1F4-4A20-9E43-7F67D61871D3}" type="sibTrans" cxnId="{F47B828B-8A4E-4764-A8C8-E3E44BB45A58}">
      <dgm:prSet/>
      <dgm:spPr/>
      <dgm:t>
        <a:bodyPr/>
        <a:lstStyle/>
        <a:p>
          <a:endParaRPr lang="en-US"/>
        </a:p>
      </dgm:t>
    </dgm:pt>
    <dgm:pt modelId="{3410DD06-82CF-42CF-ABF6-6EBEA40F4C4A}" type="pres">
      <dgm:prSet presAssocID="{4016EC84-70C8-47E7-9DA9-38A94D466F1B}" presName="diagram" presStyleCnt="0">
        <dgm:presLayoutVars>
          <dgm:dir/>
          <dgm:resizeHandles val="exact"/>
        </dgm:presLayoutVars>
      </dgm:prSet>
      <dgm:spPr/>
    </dgm:pt>
    <dgm:pt modelId="{4F6C56E5-FF16-4F58-8978-70E35D81BBAC}" type="pres">
      <dgm:prSet presAssocID="{A42633AE-293C-4360-B932-BAAFB1D5F45B}" presName="arrow" presStyleLbl="node1" presStyleIdx="0" presStyleCnt="2">
        <dgm:presLayoutVars>
          <dgm:bulletEnabled val="1"/>
        </dgm:presLayoutVars>
      </dgm:prSet>
      <dgm:spPr/>
    </dgm:pt>
    <dgm:pt modelId="{0777AA4D-BD57-41E7-B41D-51CF5D7F71EE}" type="pres">
      <dgm:prSet presAssocID="{302F41E9-CCA9-43CC-960F-D5FD865F72A7}" presName="arrow" presStyleLbl="node1" presStyleIdx="1" presStyleCnt="2">
        <dgm:presLayoutVars>
          <dgm:bulletEnabled val="1"/>
        </dgm:presLayoutVars>
      </dgm:prSet>
      <dgm:spPr/>
    </dgm:pt>
  </dgm:ptLst>
  <dgm:cxnLst>
    <dgm:cxn modelId="{7134E80F-0F3F-4232-A462-B5BB978187E6}" type="presOf" srcId="{4016EC84-70C8-47E7-9DA9-38A94D466F1B}" destId="{3410DD06-82CF-42CF-ABF6-6EBEA40F4C4A}" srcOrd="0" destOrd="0" presId="urn:microsoft.com/office/officeart/2005/8/layout/arrow5"/>
    <dgm:cxn modelId="{D2841D2B-D9CF-40B6-83EC-65C9211ECBA6}" type="presOf" srcId="{302F41E9-CCA9-43CC-960F-D5FD865F72A7}" destId="{0777AA4D-BD57-41E7-B41D-51CF5D7F71EE}" srcOrd="0" destOrd="0" presId="urn:microsoft.com/office/officeart/2005/8/layout/arrow5"/>
    <dgm:cxn modelId="{F47B828B-8A4E-4764-A8C8-E3E44BB45A58}" srcId="{4016EC84-70C8-47E7-9DA9-38A94D466F1B}" destId="{302F41E9-CCA9-43CC-960F-D5FD865F72A7}" srcOrd="1" destOrd="0" parTransId="{B51C41DF-68C4-4211-ABF4-3BF772CF34DE}" sibTransId="{F94F143B-E1F4-4A20-9E43-7F67D61871D3}"/>
    <dgm:cxn modelId="{23B6EE8D-E010-4578-9FC5-8003E1AC42E6}" srcId="{4016EC84-70C8-47E7-9DA9-38A94D466F1B}" destId="{A42633AE-293C-4360-B932-BAAFB1D5F45B}" srcOrd="0" destOrd="0" parTransId="{6EF60808-A3FC-49D9-899B-9030CA46C402}" sibTransId="{B5FBA5D5-67C6-4EBC-B00B-FB6FDBFAAE5B}"/>
    <dgm:cxn modelId="{94D8D2B2-74E0-4A04-9C55-3A830A4A6881}" type="presOf" srcId="{A42633AE-293C-4360-B932-BAAFB1D5F45B}" destId="{4F6C56E5-FF16-4F58-8978-70E35D81BBAC}" srcOrd="0" destOrd="0" presId="urn:microsoft.com/office/officeart/2005/8/layout/arrow5"/>
    <dgm:cxn modelId="{6A91018C-9285-44C8-9525-6EFFB6C64083}" type="presParOf" srcId="{3410DD06-82CF-42CF-ABF6-6EBEA40F4C4A}" destId="{4F6C56E5-FF16-4F58-8978-70E35D81BBAC}" srcOrd="0" destOrd="0" presId="urn:microsoft.com/office/officeart/2005/8/layout/arrow5"/>
    <dgm:cxn modelId="{784FD77D-9C04-44D8-BB89-A817B85E8A67}" type="presParOf" srcId="{3410DD06-82CF-42CF-ABF6-6EBEA40F4C4A}" destId="{0777AA4D-BD57-41E7-B41D-51CF5D7F71EE}" srcOrd="1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016EC84-70C8-47E7-9DA9-38A94D466F1B}" type="doc">
      <dgm:prSet loTypeId="urn:microsoft.com/office/officeart/2005/8/layout/arrow5" loCatId="process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A42633AE-293C-4360-B932-BAAFB1D5F45B}">
      <dgm:prSet phldrT="[Text]"/>
      <dgm:spPr/>
      <dgm:t>
        <a:bodyPr/>
        <a:lstStyle/>
        <a:p>
          <a:r>
            <a:rPr lang="en-US" dirty="0"/>
            <a:t>Strengthen </a:t>
          </a:r>
          <a:r>
            <a:rPr lang="en-US" dirty="0" err="1"/>
            <a:t>Organizatons</a:t>
          </a:r>
          <a:endParaRPr lang="en-US" dirty="0"/>
        </a:p>
      </dgm:t>
    </dgm:pt>
    <dgm:pt modelId="{6EF60808-A3FC-49D9-899B-9030CA46C402}" type="parTrans" cxnId="{23B6EE8D-E010-4578-9FC5-8003E1AC42E6}">
      <dgm:prSet/>
      <dgm:spPr/>
      <dgm:t>
        <a:bodyPr/>
        <a:lstStyle/>
        <a:p>
          <a:endParaRPr lang="en-US"/>
        </a:p>
      </dgm:t>
    </dgm:pt>
    <dgm:pt modelId="{B5FBA5D5-67C6-4EBC-B00B-FB6FDBFAAE5B}" type="sibTrans" cxnId="{23B6EE8D-E010-4578-9FC5-8003E1AC42E6}">
      <dgm:prSet/>
      <dgm:spPr/>
      <dgm:t>
        <a:bodyPr/>
        <a:lstStyle/>
        <a:p>
          <a:endParaRPr lang="en-US"/>
        </a:p>
      </dgm:t>
    </dgm:pt>
    <dgm:pt modelId="{302F41E9-CCA9-43CC-960F-D5FD865F72A7}">
      <dgm:prSet phldrT="[Text]"/>
      <dgm:spPr/>
      <dgm:t>
        <a:bodyPr/>
        <a:lstStyle/>
        <a:p>
          <a:r>
            <a:rPr lang="en-US" dirty="0"/>
            <a:t>Transform Sector Leadership</a:t>
          </a:r>
        </a:p>
      </dgm:t>
    </dgm:pt>
    <dgm:pt modelId="{B51C41DF-68C4-4211-ABF4-3BF772CF34DE}" type="parTrans" cxnId="{F47B828B-8A4E-4764-A8C8-E3E44BB45A58}">
      <dgm:prSet/>
      <dgm:spPr/>
      <dgm:t>
        <a:bodyPr/>
        <a:lstStyle/>
        <a:p>
          <a:endParaRPr lang="en-US"/>
        </a:p>
      </dgm:t>
    </dgm:pt>
    <dgm:pt modelId="{F94F143B-E1F4-4A20-9E43-7F67D61871D3}" type="sibTrans" cxnId="{F47B828B-8A4E-4764-A8C8-E3E44BB45A58}">
      <dgm:prSet/>
      <dgm:spPr/>
      <dgm:t>
        <a:bodyPr/>
        <a:lstStyle/>
        <a:p>
          <a:endParaRPr lang="en-US"/>
        </a:p>
      </dgm:t>
    </dgm:pt>
    <dgm:pt modelId="{3410DD06-82CF-42CF-ABF6-6EBEA40F4C4A}" type="pres">
      <dgm:prSet presAssocID="{4016EC84-70C8-47E7-9DA9-38A94D466F1B}" presName="diagram" presStyleCnt="0">
        <dgm:presLayoutVars>
          <dgm:dir/>
          <dgm:resizeHandles val="exact"/>
        </dgm:presLayoutVars>
      </dgm:prSet>
      <dgm:spPr/>
    </dgm:pt>
    <dgm:pt modelId="{4F6C56E5-FF16-4F58-8978-70E35D81BBAC}" type="pres">
      <dgm:prSet presAssocID="{A42633AE-293C-4360-B932-BAAFB1D5F45B}" presName="arrow" presStyleLbl="node1" presStyleIdx="0" presStyleCnt="2">
        <dgm:presLayoutVars>
          <dgm:bulletEnabled val="1"/>
        </dgm:presLayoutVars>
      </dgm:prSet>
      <dgm:spPr/>
    </dgm:pt>
    <dgm:pt modelId="{0777AA4D-BD57-41E7-B41D-51CF5D7F71EE}" type="pres">
      <dgm:prSet presAssocID="{302F41E9-CCA9-43CC-960F-D5FD865F72A7}" presName="arrow" presStyleLbl="node1" presStyleIdx="1" presStyleCnt="2">
        <dgm:presLayoutVars>
          <dgm:bulletEnabled val="1"/>
        </dgm:presLayoutVars>
      </dgm:prSet>
      <dgm:spPr/>
    </dgm:pt>
  </dgm:ptLst>
  <dgm:cxnLst>
    <dgm:cxn modelId="{46081D63-9BAD-4B83-BAB9-E4727917C75B}" type="presOf" srcId="{302F41E9-CCA9-43CC-960F-D5FD865F72A7}" destId="{0777AA4D-BD57-41E7-B41D-51CF5D7F71EE}" srcOrd="0" destOrd="0" presId="urn:microsoft.com/office/officeart/2005/8/layout/arrow5"/>
    <dgm:cxn modelId="{F08AF858-4EE6-4979-AE2D-7633523A17EE}" type="presOf" srcId="{4016EC84-70C8-47E7-9DA9-38A94D466F1B}" destId="{3410DD06-82CF-42CF-ABF6-6EBEA40F4C4A}" srcOrd="0" destOrd="0" presId="urn:microsoft.com/office/officeart/2005/8/layout/arrow5"/>
    <dgm:cxn modelId="{F47B828B-8A4E-4764-A8C8-E3E44BB45A58}" srcId="{4016EC84-70C8-47E7-9DA9-38A94D466F1B}" destId="{302F41E9-CCA9-43CC-960F-D5FD865F72A7}" srcOrd="1" destOrd="0" parTransId="{B51C41DF-68C4-4211-ABF4-3BF772CF34DE}" sibTransId="{F94F143B-E1F4-4A20-9E43-7F67D61871D3}"/>
    <dgm:cxn modelId="{23B6EE8D-E010-4578-9FC5-8003E1AC42E6}" srcId="{4016EC84-70C8-47E7-9DA9-38A94D466F1B}" destId="{A42633AE-293C-4360-B932-BAAFB1D5F45B}" srcOrd="0" destOrd="0" parTransId="{6EF60808-A3FC-49D9-899B-9030CA46C402}" sibTransId="{B5FBA5D5-67C6-4EBC-B00B-FB6FDBFAAE5B}"/>
    <dgm:cxn modelId="{97721D98-1FAE-422C-94B7-D8307DC08BD1}" type="presOf" srcId="{A42633AE-293C-4360-B932-BAAFB1D5F45B}" destId="{4F6C56E5-FF16-4F58-8978-70E35D81BBAC}" srcOrd="0" destOrd="0" presId="urn:microsoft.com/office/officeart/2005/8/layout/arrow5"/>
    <dgm:cxn modelId="{9B6FE69F-FBF7-4E75-A6A8-42BCB97DDB80}" type="presParOf" srcId="{3410DD06-82CF-42CF-ABF6-6EBEA40F4C4A}" destId="{4F6C56E5-FF16-4F58-8978-70E35D81BBAC}" srcOrd="0" destOrd="0" presId="urn:microsoft.com/office/officeart/2005/8/layout/arrow5"/>
    <dgm:cxn modelId="{3913236E-D706-4356-8EC9-488C30E8C4E3}" type="presParOf" srcId="{3410DD06-82CF-42CF-ABF6-6EBEA40F4C4A}" destId="{0777AA4D-BD57-41E7-B41D-51CF5D7F71EE}" srcOrd="1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F6C56E5-FF16-4F58-8978-70E35D81BBAC}">
      <dsp:nvSpPr>
        <dsp:cNvPr id="0" name=""/>
        <dsp:cNvSpPr/>
      </dsp:nvSpPr>
      <dsp:spPr>
        <a:xfrm rot="16200000">
          <a:off x="2338" y="1178"/>
          <a:ext cx="4348981" cy="4348981"/>
        </a:xfrm>
        <a:prstGeom prst="downArrow">
          <a:avLst>
            <a:gd name="adj1" fmla="val 50000"/>
            <a:gd name="adj2" fmla="val 35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0256" tIns="270256" rIns="270256" bIns="270256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800" kern="1200" dirty="0"/>
            <a:t>Strengthen </a:t>
          </a:r>
          <a:r>
            <a:rPr lang="en-US" sz="3800" kern="1200" dirty="0" err="1"/>
            <a:t>Organizatons</a:t>
          </a:r>
          <a:endParaRPr lang="en-US" sz="3800" kern="1200" dirty="0"/>
        </a:p>
      </dsp:txBody>
      <dsp:txXfrm rot="5400000">
        <a:off x="2338" y="1088423"/>
        <a:ext cx="3587909" cy="2174491"/>
      </dsp:txXfrm>
    </dsp:sp>
    <dsp:sp modelId="{0777AA4D-BD57-41E7-B41D-51CF5D7F71EE}">
      <dsp:nvSpPr>
        <dsp:cNvPr id="0" name=""/>
        <dsp:cNvSpPr/>
      </dsp:nvSpPr>
      <dsp:spPr>
        <a:xfrm rot="5400000">
          <a:off x="6164280" y="1178"/>
          <a:ext cx="4348981" cy="4348981"/>
        </a:xfrm>
        <a:prstGeom prst="downArrow">
          <a:avLst>
            <a:gd name="adj1" fmla="val 50000"/>
            <a:gd name="adj2" fmla="val 35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0256" tIns="270256" rIns="270256" bIns="270256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800" kern="1200" dirty="0"/>
            <a:t>Transform Sector Leadership</a:t>
          </a:r>
        </a:p>
      </dsp:txBody>
      <dsp:txXfrm rot="-5400000">
        <a:off x="6925352" y="1088423"/>
        <a:ext cx="3587909" cy="217449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F6C56E5-FF16-4F58-8978-70E35D81BBAC}">
      <dsp:nvSpPr>
        <dsp:cNvPr id="0" name=""/>
        <dsp:cNvSpPr/>
      </dsp:nvSpPr>
      <dsp:spPr>
        <a:xfrm rot="16200000">
          <a:off x="2338" y="1178"/>
          <a:ext cx="4348981" cy="4348981"/>
        </a:xfrm>
        <a:prstGeom prst="downArrow">
          <a:avLst>
            <a:gd name="adj1" fmla="val 50000"/>
            <a:gd name="adj2" fmla="val 35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0256" tIns="270256" rIns="270256" bIns="270256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800" kern="1200" dirty="0"/>
            <a:t>Strengthen </a:t>
          </a:r>
          <a:r>
            <a:rPr lang="en-US" sz="3800" kern="1200" dirty="0" err="1"/>
            <a:t>Organizatons</a:t>
          </a:r>
          <a:endParaRPr lang="en-US" sz="3800" kern="1200" dirty="0"/>
        </a:p>
      </dsp:txBody>
      <dsp:txXfrm rot="5400000">
        <a:off x="2338" y="1088423"/>
        <a:ext cx="3587909" cy="2174491"/>
      </dsp:txXfrm>
    </dsp:sp>
    <dsp:sp modelId="{0777AA4D-BD57-41E7-B41D-51CF5D7F71EE}">
      <dsp:nvSpPr>
        <dsp:cNvPr id="0" name=""/>
        <dsp:cNvSpPr/>
      </dsp:nvSpPr>
      <dsp:spPr>
        <a:xfrm rot="5400000">
          <a:off x="6164280" y="1178"/>
          <a:ext cx="4348981" cy="4348981"/>
        </a:xfrm>
        <a:prstGeom prst="downArrow">
          <a:avLst>
            <a:gd name="adj1" fmla="val 50000"/>
            <a:gd name="adj2" fmla="val 35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0256" tIns="270256" rIns="270256" bIns="270256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800" kern="1200" dirty="0"/>
            <a:t>Transform Sector Leadership</a:t>
          </a:r>
        </a:p>
      </dsp:txBody>
      <dsp:txXfrm rot="-5400000">
        <a:off x="6925352" y="1088423"/>
        <a:ext cx="3587909" cy="217449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02D817-B32A-43EB-B301-1BCAB9C9B071}" type="datetimeFigureOut">
              <a:rPr lang="en-US" smtClean="0"/>
              <a:t>3/22/2017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FFBFA0-15DB-4098-A2B1-002270393D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7007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416CE5A1-925D-4B9D-BBA4-A189D442A076}" type="datetimeFigureOut">
              <a:rPr lang="en-US" smtClean="0"/>
              <a:pPr/>
              <a:t>3/22/2017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F360452-AD3E-4F12-80B9-D7596D9AE9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5798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360452-AD3E-4F12-80B9-D7596D9AE98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8158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360452-AD3E-4F12-80B9-D7596D9AE98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3997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360452-AD3E-4F12-80B9-D7596D9AE985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3669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360452-AD3E-4F12-80B9-D7596D9AE985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5037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B6E2BA-9D2B-4A02-8A29-DC1A7171AD07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9544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CFC4B-67CE-477E-8331-E93ECAABB0D3}" type="datetime1">
              <a:rPr lang="en-US" smtClean="0"/>
              <a:pPr/>
              <a:t>3/22/2017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F099A-BB07-4D21-A025-F56EC4114C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1555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945CB-5723-4634-9C3C-EA0812E62D8D}" type="datetime1">
              <a:rPr lang="en-US" smtClean="0"/>
              <a:pPr/>
              <a:t>3/22/2017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F099A-BB07-4D21-A025-F56EC4114C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9183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EC850-6DD4-4802-B6EF-12CE56C93476}" type="datetime1">
              <a:rPr lang="en-US" smtClean="0"/>
              <a:pPr/>
              <a:t>3/22/2017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F099A-BB07-4D21-A025-F56EC4114C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7127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040" y="378986"/>
            <a:ext cx="1816129" cy="792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024718" y="0"/>
            <a:ext cx="8722783" cy="1021977"/>
          </a:xfrm>
        </p:spPr>
        <p:txBody>
          <a:bodyPr lIns="288000" tIns="0" rIns="0" bIns="0" anchor="b" anchorCtr="0">
            <a:noAutofit/>
          </a:bodyPr>
          <a:lstStyle>
            <a:lvl1pPr algn="l">
              <a:defRPr sz="2400" b="1" cap="all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SLIDE TITLE GOES HERE</a:t>
            </a:r>
            <a:endParaRPr lang="en-CA" dirty="0"/>
          </a:p>
        </p:txBody>
      </p:sp>
      <p:sp>
        <p:nvSpPr>
          <p:cNvPr id="13" name="TextBox 12"/>
          <p:cNvSpPr txBox="1"/>
          <p:nvPr userDrawn="1"/>
        </p:nvSpPr>
        <p:spPr>
          <a:xfrm>
            <a:off x="3456479" y="6617415"/>
            <a:ext cx="2806700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CA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Page </a:t>
            </a:r>
            <a:fld id="{5B18C442-AE1E-40B3-815A-1E7D100C0840}" type="slidenum">
              <a:rPr lang="en-CA" sz="1200" b="1" kern="1200" smtClean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rPr>
              <a:pPr/>
              <a:t>‹#›</a:t>
            </a:fld>
            <a:endParaRPr lang="en-CA" sz="1200" b="1" kern="1200" dirty="0">
              <a:solidFill>
                <a:schemeClr val="bg1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0"/>
          </p:nvPr>
        </p:nvSpPr>
        <p:spPr>
          <a:xfrm>
            <a:off x="3441700" y="1608139"/>
            <a:ext cx="8305800" cy="46942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1" hasCustomPrompt="1"/>
          </p:nvPr>
        </p:nvSpPr>
        <p:spPr>
          <a:xfrm>
            <a:off x="311849" y="2755916"/>
            <a:ext cx="1854024" cy="3546459"/>
          </a:xfrm>
        </p:spPr>
        <p:txBody>
          <a:bodyPr>
            <a:normAutofit/>
          </a:bodyPr>
          <a:lstStyle>
            <a:lvl1pPr>
              <a:spcAft>
                <a:spcPts val="2100"/>
              </a:spcAft>
              <a:defRPr sz="1300" b="0" cap="none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 callout</a:t>
            </a:r>
          </a:p>
        </p:txBody>
      </p:sp>
    </p:spTree>
    <p:extLst>
      <p:ext uri="{BB962C8B-B14F-4D97-AF65-F5344CB8AC3E}">
        <p14:creationId xmlns:p14="http://schemas.microsoft.com/office/powerpoint/2010/main" val="3741260622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70BDA-90D0-4A13-BE87-52F0F360A3F9}" type="datetime1">
              <a:rPr lang="en-US" smtClean="0"/>
              <a:pPr/>
              <a:t>3/22/2017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F099A-BB07-4D21-A025-F56EC4114C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0323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028D6-51DA-483D-A249-BDD0E33C27C5}" type="datetime1">
              <a:rPr lang="en-US" smtClean="0"/>
              <a:pPr/>
              <a:t>3/22/2017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F099A-BB07-4D21-A025-F56EC4114C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9915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B4737-0C4F-4EA3-9C06-A9A23E676E66}" type="datetime1">
              <a:rPr lang="en-US" smtClean="0"/>
              <a:pPr/>
              <a:t>3/22/2017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F099A-BB07-4D21-A025-F56EC4114C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2908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BD176-13C1-4BCF-AF21-A5AD6D11EFA0}" type="datetime1">
              <a:rPr lang="en-US" smtClean="0"/>
              <a:pPr/>
              <a:t>3/22/2017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F099A-BB07-4D21-A025-F56EC4114C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62555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C7A1B-5EC6-4B04-BB4E-7D52F64496B2}" type="datetime1">
              <a:rPr lang="en-US" smtClean="0"/>
              <a:pPr/>
              <a:t>3/22/2017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F099A-BB07-4D21-A025-F56EC4114C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08794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F533E-9FEB-4C93-AE88-DD32C83FFAB9}" type="datetime1">
              <a:rPr lang="en-US" smtClean="0"/>
              <a:pPr/>
              <a:t>3/22/2017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F099A-BB07-4D21-A025-F56EC4114C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4748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571AB-164A-4404-9D14-72EF7E403AA7}" type="datetime1">
              <a:rPr lang="en-US" smtClean="0"/>
              <a:pPr/>
              <a:t>3/22/2017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F099A-BB07-4D21-A025-F56EC4114C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3376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2169C-9A74-400A-9096-2440B0F4887F}" type="datetime1">
              <a:rPr lang="en-US" smtClean="0"/>
              <a:pPr/>
              <a:t>3/22/2017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F099A-BB07-4D21-A025-F56EC4114C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05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60879-7A8F-480D-9882-20E2329AA862}" type="datetime1">
              <a:rPr lang="en-US" smtClean="0"/>
              <a:pPr/>
              <a:t>3/22/2017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2F099A-BB07-4D21-A025-F56EC4114C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245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ompasspoint.org/RevisitingET" TargetMode="External"/><Relationship Id="rId2" Type="http://schemas.openxmlformats.org/officeDocument/2006/relationships/hyperlink" Target="https://www.raffa.com/successionandsustainability/documents/executivetransitionreport.pdf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g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27417"/>
            <a:ext cx="9144000" cy="2387600"/>
          </a:xfrm>
        </p:spPr>
        <p:txBody>
          <a:bodyPr>
            <a:normAutofit/>
          </a:bodyPr>
          <a:lstStyle/>
          <a:p>
            <a:r>
              <a:rPr lang="en-US" sz="2400" b="1" dirty="0">
                <a:solidFill>
                  <a:schemeClr val="accent5">
                    <a:lumMod val="75000"/>
                  </a:schemeClr>
                </a:solidFill>
              </a:rPr>
              <a:t>Nonprofit Leadership Transitions and Organizational Sustainability:</a:t>
            </a:r>
            <a:br>
              <a:rPr lang="en-US" sz="2400" b="1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2400" b="1" dirty="0">
                <a:solidFill>
                  <a:schemeClr val="accent5">
                    <a:lumMod val="75000"/>
                  </a:schemeClr>
                </a:solidFill>
              </a:rPr>
              <a:t>An Updated Approach that Changes the Landscape</a:t>
            </a:r>
            <a:br>
              <a:rPr lang="en-US" sz="2400" b="1" dirty="0">
                <a:solidFill>
                  <a:schemeClr val="accent5">
                    <a:lumMod val="75000"/>
                  </a:schemeClr>
                </a:solidFill>
              </a:rPr>
            </a:br>
            <a:endParaRPr lang="en-US" sz="24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707092"/>
            <a:ext cx="9144000" cy="1655762"/>
          </a:xfrm>
        </p:spPr>
        <p:txBody>
          <a:bodyPr/>
          <a:lstStyle/>
          <a:p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Tom Adams, Raffa P.C.</a:t>
            </a:r>
          </a:p>
          <a:p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Jeanne Bell, CompassPoint @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JeanneBellCP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  <a:p>
            <a:endParaRPr lang="en-US" dirty="0">
              <a:solidFill>
                <a:schemeClr val="accent5">
                  <a:lumMod val="75000"/>
                </a:schemeClr>
              </a:solidFill>
            </a:endParaRPr>
          </a:p>
          <a:p>
            <a:endParaRPr 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1026" name="Picture 2" descr="Image result for raff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750" y="4675895"/>
            <a:ext cx="171450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8500" y="5112532"/>
            <a:ext cx="3412676" cy="84122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31775" y="4980694"/>
            <a:ext cx="2692400" cy="1104900"/>
          </a:xfrm>
          <a:prstGeom prst="rect">
            <a:avLst/>
          </a:prstGeom>
        </p:spPr>
      </p:pic>
      <p:sp>
        <p:nvSpPr>
          <p:cNvPr id="10" name="Title 1"/>
          <p:cNvSpPr txBox="1">
            <a:spLocks/>
          </p:cNvSpPr>
          <p:nvPr/>
        </p:nvSpPr>
        <p:spPr>
          <a:xfrm>
            <a:off x="9181294" y="4980694"/>
            <a:ext cx="1614793" cy="44747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b="1" dirty="0">
                <a:solidFill>
                  <a:schemeClr val="accent5">
                    <a:lumMod val="75000"/>
                  </a:schemeClr>
                </a:solidFill>
              </a:rPr>
              <a:t>Sponsored by</a:t>
            </a:r>
            <a:br>
              <a:rPr lang="en-US" sz="2400" b="1" dirty="0">
                <a:solidFill>
                  <a:schemeClr val="accent5">
                    <a:lumMod val="75000"/>
                  </a:schemeClr>
                </a:solidFill>
              </a:rPr>
            </a:br>
            <a:endParaRPr lang="en-US" sz="2400" b="1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92325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Changing how we lead:</a:t>
            </a:r>
            <a:br>
              <a:rPr lang="en-US" b="1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Insights from Executives Sharing Power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1800" dirty="0">
              <a:solidFill>
                <a:schemeClr val="accent5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sz="2000" dirty="0">
                <a:solidFill>
                  <a:srgbClr val="4472C4">
                    <a:lumMod val="75000"/>
                  </a:srgbClr>
                </a:solidFill>
              </a:rPr>
              <a:t>“We’re </a:t>
            </a:r>
            <a:r>
              <a:rPr lang="en-US" sz="2000" b="1" dirty="0">
                <a:solidFill>
                  <a:srgbClr val="4472C4">
                    <a:lumMod val="75000"/>
                  </a:srgbClr>
                </a:solidFill>
              </a:rPr>
              <a:t>different people from the folks who have informed the thinking about organizational leadership and management </a:t>
            </a:r>
            <a:r>
              <a:rPr lang="en-US" sz="2000" dirty="0">
                <a:solidFill>
                  <a:srgbClr val="4472C4">
                    <a:lumMod val="75000"/>
                  </a:srgbClr>
                </a:solidFill>
              </a:rPr>
              <a:t>over the last 100 years. We come at it differently.”</a:t>
            </a:r>
            <a:r>
              <a:rPr lang="en-US" sz="1400" dirty="0">
                <a:solidFill>
                  <a:srgbClr val="4472C4">
                    <a:lumMod val="75000"/>
                  </a:srgbClr>
                </a:solidFill>
              </a:rPr>
              <a:t>.” – D. Nipper, </a:t>
            </a:r>
            <a:r>
              <a:rPr lang="en-US" sz="1400" i="1" dirty="0">
                <a:solidFill>
                  <a:srgbClr val="4472C4">
                    <a:lumMod val="75000"/>
                  </a:srgbClr>
                </a:solidFill>
              </a:rPr>
              <a:t>Rockwood </a:t>
            </a:r>
          </a:p>
          <a:p>
            <a:pPr marL="0" indent="0">
              <a:buNone/>
            </a:pPr>
            <a:endParaRPr lang="en-US" sz="2000" dirty="0">
              <a:solidFill>
                <a:schemeClr val="accent5">
                  <a:lumMod val="75000"/>
                </a:schemeClr>
              </a:solidFill>
            </a:endParaRPr>
          </a:p>
          <a:p>
            <a:pPr marL="0" indent="0" algn="r">
              <a:buNone/>
            </a:pPr>
            <a:r>
              <a:rPr lang="en-US" sz="2000" dirty="0">
                <a:solidFill>
                  <a:srgbClr val="4472C4">
                    <a:lumMod val="75000"/>
                  </a:srgbClr>
                </a:solidFill>
              </a:rPr>
              <a:t>“We were really, really clear that MAG needed to shift its internal practice behavior and culture to </a:t>
            </a:r>
            <a:r>
              <a:rPr lang="en-US" sz="2000" b="1" dirty="0">
                <a:solidFill>
                  <a:srgbClr val="4472C4">
                    <a:lumMod val="75000"/>
                  </a:srgbClr>
                </a:solidFill>
              </a:rPr>
              <a:t>reflect the world that we are contributing to making</a:t>
            </a:r>
            <a:r>
              <a:rPr lang="en-US" sz="2000" dirty="0">
                <a:solidFill>
                  <a:srgbClr val="4472C4">
                    <a:lumMod val="75000"/>
                  </a:srgbClr>
                </a:solidFill>
              </a:rPr>
              <a:t>.”</a:t>
            </a:r>
            <a:r>
              <a:rPr lang="en-US" sz="1400" dirty="0">
                <a:solidFill>
                  <a:srgbClr val="4472C4">
                    <a:lumMod val="75000"/>
                  </a:srgbClr>
                </a:solidFill>
              </a:rPr>
              <a:t> – M. Sloan-Perry, </a:t>
            </a:r>
            <a:r>
              <a:rPr lang="en-US" sz="1400" i="1" dirty="0">
                <a:solidFill>
                  <a:srgbClr val="4472C4">
                    <a:lumMod val="75000"/>
                  </a:srgbClr>
                </a:solidFill>
              </a:rPr>
              <a:t>MAG</a:t>
            </a:r>
          </a:p>
          <a:p>
            <a:pPr marL="0" indent="0">
              <a:buNone/>
            </a:pPr>
            <a:endParaRPr lang="en-US" sz="2000" dirty="0">
              <a:solidFill>
                <a:schemeClr val="accent5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“It’s not fewer hours, but it is </a:t>
            </a:r>
            <a:r>
              <a:rPr lang="en-US" sz="2000" b="1" dirty="0">
                <a:solidFill>
                  <a:schemeClr val="accent5">
                    <a:lumMod val="75000"/>
                  </a:schemeClr>
                </a:solidFill>
              </a:rPr>
              <a:t>less pressure and isolation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. I can’t even say how different it is. It’s dramatically different, which is a big sustainability issue for me</a:t>
            </a:r>
            <a:r>
              <a:rPr lang="en-US" sz="1400" dirty="0">
                <a:solidFill>
                  <a:schemeClr val="accent5">
                    <a:lumMod val="75000"/>
                  </a:schemeClr>
                </a:solidFill>
              </a:rPr>
              <a:t>.” – F. Kunreuther, </a:t>
            </a:r>
            <a:r>
              <a:rPr lang="en-US" sz="1400" i="1" dirty="0">
                <a:solidFill>
                  <a:schemeClr val="accent5">
                    <a:lumMod val="75000"/>
                  </a:schemeClr>
                </a:solidFill>
              </a:rPr>
              <a:t>Building Movement Project</a:t>
            </a:r>
            <a:br>
              <a:rPr lang="en-US" sz="1400" i="1" dirty="0">
                <a:solidFill>
                  <a:schemeClr val="accent5">
                    <a:lumMod val="75000"/>
                  </a:schemeClr>
                </a:solidFill>
              </a:rPr>
            </a:br>
            <a:endParaRPr lang="en-US" sz="1400" i="1" dirty="0">
              <a:solidFill>
                <a:schemeClr val="accent5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US" sz="1400" i="1" dirty="0">
              <a:solidFill>
                <a:schemeClr val="accent5">
                  <a:lumMod val="75000"/>
                </a:schemeClr>
              </a:solidFill>
            </a:endParaRPr>
          </a:p>
          <a:p>
            <a:pPr marL="0" indent="0">
              <a:buNone/>
            </a:pPr>
            <a:br>
              <a:rPr lang="en-US" sz="1400" i="1" dirty="0">
                <a:solidFill>
                  <a:schemeClr val="accent5">
                    <a:lumMod val="75000"/>
                  </a:schemeClr>
                </a:solidFill>
              </a:rPr>
            </a:br>
            <a:endParaRPr lang="en-US" sz="1400" i="1" dirty="0">
              <a:solidFill>
                <a:schemeClr val="accent5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US" sz="1400" i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F099A-BB07-4D21-A025-F56EC4114CCF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0351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We need to work on two, intersecting fronts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F099A-BB07-4D21-A025-F56EC4114CCF}" type="slidenum">
              <a:rPr lang="en-US" smtClean="0"/>
              <a:pPr/>
              <a:t>11</a:t>
            </a:fld>
            <a:endParaRPr lang="en-US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289430" y="1621766"/>
            <a:ext cx="1613139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Engage ETM and allied services broadly</a:t>
            </a:r>
          </a:p>
          <a:p>
            <a:pPr algn="ctr"/>
            <a:endParaRPr lang="en-US" dirty="0"/>
          </a:p>
          <a:p>
            <a:pPr algn="ctr"/>
            <a:r>
              <a:rPr lang="en-US" dirty="0"/>
              <a:t>Promote leaders of color/leaders with an equity analysis</a:t>
            </a:r>
          </a:p>
          <a:p>
            <a:pPr algn="ctr"/>
            <a:endParaRPr lang="en-US" dirty="0"/>
          </a:p>
          <a:p>
            <a:pPr algn="ctr"/>
            <a:r>
              <a:rPr lang="en-US" dirty="0"/>
              <a:t>Change the ways we lead to reflect our values and intended social change</a:t>
            </a:r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64961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Read further and engage online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>
                <a:solidFill>
                  <a:schemeClr val="accent5">
                    <a:lumMod val="75000"/>
                  </a:schemeClr>
                </a:solidFill>
              </a:rPr>
              <a:t>The Evolution of Executive Transition and Allied Practices: A Call for Service Integration</a:t>
            </a:r>
            <a:br>
              <a:rPr lang="en-US" sz="24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2400" dirty="0">
                <a:solidFill>
                  <a:schemeClr val="accent5">
                    <a:lumMod val="75000"/>
                  </a:schemeClr>
                </a:solidFill>
              </a:rPr>
              <a:t>by Tom Adams, Director at Raffa, P.C. </a:t>
            </a:r>
          </a:p>
          <a:p>
            <a:pPr marL="0" indent="0">
              <a:buNone/>
            </a:pPr>
            <a:r>
              <a:rPr lang="en-US" sz="2400" u="sng" dirty="0">
                <a:hlinkClick r:id="rId2"/>
              </a:rPr>
              <a:t>https://www.raffa.com/successionandsustainability/documents/executivetransitionreport.pdf</a:t>
            </a:r>
            <a:endParaRPr lang="en-US" sz="2400" u="sng" dirty="0"/>
          </a:p>
          <a:p>
            <a:pPr marL="0" indent="0">
              <a:buNone/>
            </a:pPr>
            <a:r>
              <a:rPr lang="en-US" sz="2400" b="1" dirty="0">
                <a:solidFill>
                  <a:schemeClr val="accent5">
                    <a:lumMod val="75000"/>
                  </a:schemeClr>
                </a:solidFill>
              </a:rPr>
              <a:t>Will We Get There Hire by Hire? Reflections on Executive Leadership and Transition Data over 15 years</a:t>
            </a:r>
            <a:br>
              <a:rPr lang="en-US" sz="2400" b="1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2400" dirty="0">
                <a:solidFill>
                  <a:schemeClr val="accent5">
                    <a:lumMod val="75000"/>
                  </a:schemeClr>
                </a:solidFill>
              </a:rPr>
              <a:t>by Jeanne Bell, Paola Cubías, Byron Johnson</a:t>
            </a:r>
          </a:p>
          <a:p>
            <a:pPr marL="0" indent="0">
              <a:buNone/>
            </a:pPr>
            <a:r>
              <a:rPr lang="en-US" sz="2400" b="1" dirty="0">
                <a:solidFill>
                  <a:schemeClr val="accent5">
                    <a:lumMod val="75000"/>
                  </a:schemeClr>
                </a:solidFill>
              </a:rPr>
              <a:t>5 Insights From Directors Sharing Power</a:t>
            </a:r>
            <a:br>
              <a:rPr lang="en-US" sz="24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2400" dirty="0">
                <a:solidFill>
                  <a:schemeClr val="accent5">
                    <a:lumMod val="75000"/>
                  </a:schemeClr>
                </a:solidFill>
              </a:rPr>
              <a:t>by Jeanne Bell, Paola Cubías, Byron Johnson</a:t>
            </a:r>
            <a:endParaRPr lang="en-US" sz="2400" i="1" dirty="0">
              <a:solidFill>
                <a:schemeClr val="accent5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sz="2400" u="sng" dirty="0">
                <a:hlinkClick r:id="rId3"/>
              </a:rPr>
              <a:t>https://www.compasspoint.org/RevisitingET</a:t>
            </a:r>
            <a:endParaRPr lang="en-US" sz="2400" dirty="0"/>
          </a:p>
          <a:p>
            <a:pPr marL="0" indent="0" algn="ctr">
              <a:buNone/>
            </a:pPr>
            <a:endParaRPr lang="en-US" sz="2400" i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F099A-BB07-4D21-A025-F56EC4114CCF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7275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47666" y="281530"/>
            <a:ext cx="75382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/>
              <a:t>Thank you!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543173" y="1817566"/>
            <a:ext cx="694720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Share what you learned:</a:t>
            </a:r>
          </a:p>
          <a:p>
            <a:pPr algn="ctr"/>
            <a:endParaRPr lang="en-US" sz="2400" dirty="0"/>
          </a:p>
          <a:p>
            <a:pPr algn="ctr"/>
            <a:r>
              <a:rPr lang="en-US" sz="3200" dirty="0">
                <a:solidFill>
                  <a:srgbClr val="FF9999"/>
                </a:solidFill>
              </a:rPr>
              <a:t>#</a:t>
            </a:r>
            <a:r>
              <a:rPr lang="en-US" sz="3200" dirty="0" err="1">
                <a:solidFill>
                  <a:srgbClr val="FF9999"/>
                </a:solidFill>
              </a:rPr>
              <a:t>leadthechange</a:t>
            </a:r>
            <a:endParaRPr lang="en-US" dirty="0">
              <a:solidFill>
                <a:srgbClr val="FF9999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47666" y="3460685"/>
            <a:ext cx="758980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/>
              <a:t>Nonprofit Quarterly runs on community donations, and we need your help! Please consider supporting us. You’ll receive a follow-up email in the next few days.  </a:t>
            </a:r>
            <a:endParaRPr lang="en-US" i="1" dirty="0"/>
          </a:p>
        </p:txBody>
      </p:sp>
      <p:pic>
        <p:nvPicPr>
          <p:cNvPr id="7" name="Picture 2" descr="Image result for raff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750" y="4675895"/>
            <a:ext cx="171450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8500" y="5112532"/>
            <a:ext cx="3412676" cy="84122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31775" y="4980694"/>
            <a:ext cx="2692400" cy="1104900"/>
          </a:xfrm>
          <a:prstGeom prst="rect">
            <a:avLst/>
          </a:prstGeom>
        </p:spPr>
      </p:pic>
      <p:sp>
        <p:nvSpPr>
          <p:cNvPr id="10" name="Title 1"/>
          <p:cNvSpPr txBox="1">
            <a:spLocks/>
          </p:cNvSpPr>
          <p:nvPr/>
        </p:nvSpPr>
        <p:spPr>
          <a:xfrm>
            <a:off x="9181294" y="4980694"/>
            <a:ext cx="1614793" cy="44747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b="1" dirty="0">
                <a:solidFill>
                  <a:schemeClr val="accent5">
                    <a:lumMod val="75000"/>
                  </a:schemeClr>
                </a:solidFill>
              </a:rPr>
              <a:t>Sponsored by</a:t>
            </a:r>
            <a:br>
              <a:rPr lang="en-US" sz="2400" b="1" dirty="0">
                <a:solidFill>
                  <a:schemeClr val="accent5">
                    <a:lumMod val="75000"/>
                  </a:schemeClr>
                </a:solidFill>
              </a:rPr>
            </a:br>
            <a:endParaRPr lang="en-US" sz="2400" b="1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15251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About this project:</a:t>
            </a:r>
            <a:br>
              <a:rPr lang="en-US" b="1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Why pause and reflect on ETM?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dirty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Why now for Raffa?</a:t>
            </a:r>
          </a:p>
          <a:p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Why now for CompassPoint?</a:t>
            </a:r>
          </a:p>
          <a:p>
            <a:endParaRPr lang="en-US" dirty="0">
              <a:solidFill>
                <a:schemeClr val="accent5">
                  <a:lumMod val="75000"/>
                </a:schemeClr>
              </a:solidFill>
            </a:endParaRPr>
          </a:p>
          <a:p>
            <a:pPr marL="0" indent="0" algn="ctr">
              <a:buNone/>
            </a:pP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We need to </a:t>
            </a:r>
            <a:r>
              <a:rPr lang="en-US" i="1" dirty="0">
                <a:solidFill>
                  <a:schemeClr val="accent5">
                    <a:lumMod val="75000"/>
                  </a:schemeClr>
                </a:solidFill>
              </a:rPr>
              <a:t>both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affirm and broaden our approach to the critical support organizations preparing for executive transition need, </a:t>
            </a:r>
            <a:r>
              <a:rPr lang="en-US" i="1" dirty="0">
                <a:solidFill>
                  <a:schemeClr val="accent5">
                    <a:lumMod val="75000"/>
                  </a:schemeClr>
                </a:solidFill>
              </a:rPr>
              <a:t>and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challenge the sector on who leads and how.</a:t>
            </a:r>
          </a:p>
          <a:p>
            <a:pPr marL="0" indent="0" algn="ctr">
              <a:buNone/>
            </a:pP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  <a:p>
            <a:pPr marL="0" indent="0" algn="ctr">
              <a:buNone/>
            </a:pPr>
            <a:r>
              <a:rPr lang="en-US" sz="1800" dirty="0">
                <a:solidFill>
                  <a:schemeClr val="accent5">
                    <a:lumMod val="75000"/>
                  </a:schemeClr>
                </a:solidFill>
              </a:rPr>
              <a:t>We thank the David &amp; Lucille Packard Foundation and the Annie E. Casey Foundation for their </a:t>
            </a:r>
            <a:br>
              <a:rPr lang="en-US" sz="18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1800" dirty="0">
                <a:solidFill>
                  <a:schemeClr val="accent5">
                    <a:lumMod val="75000"/>
                  </a:schemeClr>
                </a:solidFill>
              </a:rPr>
              <a:t>generous support of this project.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F099A-BB07-4D21-A025-F56EC4114CCF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2177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>
            <a:off x="8229600" y="4800600"/>
            <a:ext cx="3657600" cy="990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accent2"/>
                </a:solidFill>
              </a:rPr>
              <a:t>Board-executive alignment on priorities, roles and performance measures.</a:t>
            </a:r>
          </a:p>
        </p:txBody>
      </p:sp>
      <p:sp>
        <p:nvSpPr>
          <p:cNvPr id="22" name="Rectangle 21"/>
          <p:cNvSpPr/>
          <p:nvPr/>
        </p:nvSpPr>
        <p:spPr>
          <a:xfrm>
            <a:off x="4267200" y="4800600"/>
            <a:ext cx="3657600" cy="990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accent2"/>
                </a:solidFill>
              </a:rPr>
              <a:t>An exceptional executive selected – who fits the current and future leadership needs of the organization.</a:t>
            </a:r>
            <a:endParaRPr lang="en-US" b="1" dirty="0"/>
          </a:p>
        </p:txBody>
      </p:sp>
      <p:sp>
        <p:nvSpPr>
          <p:cNvPr id="21" name="Rectangle 20"/>
          <p:cNvSpPr/>
          <p:nvPr/>
        </p:nvSpPr>
        <p:spPr>
          <a:xfrm>
            <a:off x="203200" y="4800600"/>
            <a:ext cx="3657600" cy="990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0"/>
              </a:spcBef>
            </a:pPr>
            <a:endParaRPr lang="en-US" sz="1100" b="1" dirty="0">
              <a:solidFill>
                <a:schemeClr val="accent2"/>
              </a:solidFill>
            </a:endParaRPr>
          </a:p>
          <a:p>
            <a:pPr algn="ctr">
              <a:spcBef>
                <a:spcPts val="0"/>
              </a:spcBef>
            </a:pPr>
            <a:r>
              <a:rPr lang="en-US" sz="1100" b="1" dirty="0">
                <a:solidFill>
                  <a:schemeClr val="accent2"/>
                </a:solidFill>
              </a:rPr>
              <a:t>Board clarity and alignment about the four factors critical to the search and transition. 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15" name="Freeform 14"/>
          <p:cNvSpPr/>
          <p:nvPr/>
        </p:nvSpPr>
        <p:spPr>
          <a:xfrm>
            <a:off x="4622801" y="3032760"/>
            <a:ext cx="2946401" cy="1920240"/>
          </a:xfrm>
          <a:custGeom>
            <a:avLst/>
            <a:gdLst>
              <a:gd name="connsiteX0" fmla="*/ 0 w 2819400"/>
              <a:gd name="connsiteY0" fmla="*/ 914400 h 1828800"/>
              <a:gd name="connsiteX1" fmla="*/ 704850 w 2819400"/>
              <a:gd name="connsiteY1" fmla="*/ 914400 h 1828800"/>
              <a:gd name="connsiteX2" fmla="*/ 704850 w 2819400"/>
              <a:gd name="connsiteY2" fmla="*/ 0 h 1828800"/>
              <a:gd name="connsiteX3" fmla="*/ 2114550 w 2819400"/>
              <a:gd name="connsiteY3" fmla="*/ 0 h 1828800"/>
              <a:gd name="connsiteX4" fmla="*/ 2114550 w 2819400"/>
              <a:gd name="connsiteY4" fmla="*/ 914400 h 1828800"/>
              <a:gd name="connsiteX5" fmla="*/ 2819400 w 2819400"/>
              <a:gd name="connsiteY5" fmla="*/ 914400 h 1828800"/>
              <a:gd name="connsiteX6" fmla="*/ 1409700 w 2819400"/>
              <a:gd name="connsiteY6" fmla="*/ 1828800 h 1828800"/>
              <a:gd name="connsiteX7" fmla="*/ 0 w 2819400"/>
              <a:gd name="connsiteY7" fmla="*/ 914400 h 1828800"/>
              <a:gd name="connsiteX0" fmla="*/ 0 w 2819400"/>
              <a:gd name="connsiteY0" fmla="*/ 914400 h 1828800"/>
              <a:gd name="connsiteX1" fmla="*/ 704850 w 2819400"/>
              <a:gd name="connsiteY1" fmla="*/ 914400 h 1828800"/>
              <a:gd name="connsiteX2" fmla="*/ 704850 w 2819400"/>
              <a:gd name="connsiteY2" fmla="*/ 0 h 1828800"/>
              <a:gd name="connsiteX3" fmla="*/ 2114550 w 2819400"/>
              <a:gd name="connsiteY3" fmla="*/ 0 h 1828800"/>
              <a:gd name="connsiteX4" fmla="*/ 2114550 w 2819400"/>
              <a:gd name="connsiteY4" fmla="*/ 914400 h 1828800"/>
              <a:gd name="connsiteX5" fmla="*/ 2819400 w 2819400"/>
              <a:gd name="connsiteY5" fmla="*/ 914400 h 1828800"/>
              <a:gd name="connsiteX6" fmla="*/ 1409700 w 2819400"/>
              <a:gd name="connsiteY6" fmla="*/ 1828800 h 1828800"/>
              <a:gd name="connsiteX7" fmla="*/ 0 w 2819400"/>
              <a:gd name="connsiteY7" fmla="*/ 914400 h 1828800"/>
              <a:gd name="connsiteX0" fmla="*/ 0 w 2374232"/>
              <a:gd name="connsiteY0" fmla="*/ 882869 h 1828800"/>
              <a:gd name="connsiteX1" fmla="*/ 259682 w 2374232"/>
              <a:gd name="connsiteY1" fmla="*/ 914400 h 1828800"/>
              <a:gd name="connsiteX2" fmla="*/ 259682 w 2374232"/>
              <a:gd name="connsiteY2" fmla="*/ 0 h 1828800"/>
              <a:gd name="connsiteX3" fmla="*/ 1669382 w 2374232"/>
              <a:gd name="connsiteY3" fmla="*/ 0 h 1828800"/>
              <a:gd name="connsiteX4" fmla="*/ 1669382 w 2374232"/>
              <a:gd name="connsiteY4" fmla="*/ 914400 h 1828800"/>
              <a:gd name="connsiteX5" fmla="*/ 2374232 w 2374232"/>
              <a:gd name="connsiteY5" fmla="*/ 914400 h 1828800"/>
              <a:gd name="connsiteX6" fmla="*/ 964532 w 2374232"/>
              <a:gd name="connsiteY6" fmla="*/ 1828800 h 1828800"/>
              <a:gd name="connsiteX7" fmla="*/ 0 w 2374232"/>
              <a:gd name="connsiteY7" fmla="*/ 882869 h 1828800"/>
              <a:gd name="connsiteX0" fmla="*/ 0 w 2374232"/>
              <a:gd name="connsiteY0" fmla="*/ 882869 h 1828800"/>
              <a:gd name="connsiteX1" fmla="*/ 259682 w 2374232"/>
              <a:gd name="connsiteY1" fmla="*/ 914400 h 1828800"/>
              <a:gd name="connsiteX2" fmla="*/ 259682 w 2374232"/>
              <a:gd name="connsiteY2" fmla="*/ 0 h 1828800"/>
              <a:gd name="connsiteX3" fmla="*/ 1669382 w 2374232"/>
              <a:gd name="connsiteY3" fmla="*/ 0 h 1828800"/>
              <a:gd name="connsiteX4" fmla="*/ 1669382 w 2374232"/>
              <a:gd name="connsiteY4" fmla="*/ 914400 h 1828800"/>
              <a:gd name="connsiteX5" fmla="*/ 2374232 w 2374232"/>
              <a:gd name="connsiteY5" fmla="*/ 914400 h 1828800"/>
              <a:gd name="connsiteX6" fmla="*/ 964532 w 2374232"/>
              <a:gd name="connsiteY6" fmla="*/ 1828800 h 1828800"/>
              <a:gd name="connsiteX7" fmla="*/ 0 w 2374232"/>
              <a:gd name="connsiteY7" fmla="*/ 882869 h 1828800"/>
              <a:gd name="connsiteX0" fmla="*/ 0 w 2374232"/>
              <a:gd name="connsiteY0" fmla="*/ 882869 h 1828800"/>
              <a:gd name="connsiteX1" fmla="*/ 259682 w 2374232"/>
              <a:gd name="connsiteY1" fmla="*/ 914400 h 1828800"/>
              <a:gd name="connsiteX2" fmla="*/ 259682 w 2374232"/>
              <a:gd name="connsiteY2" fmla="*/ 0 h 1828800"/>
              <a:gd name="connsiteX3" fmla="*/ 1669382 w 2374232"/>
              <a:gd name="connsiteY3" fmla="*/ 0 h 1828800"/>
              <a:gd name="connsiteX4" fmla="*/ 1669382 w 2374232"/>
              <a:gd name="connsiteY4" fmla="*/ 914400 h 1828800"/>
              <a:gd name="connsiteX5" fmla="*/ 2374232 w 2374232"/>
              <a:gd name="connsiteY5" fmla="*/ 914400 h 1828800"/>
              <a:gd name="connsiteX6" fmla="*/ 964532 w 2374232"/>
              <a:gd name="connsiteY6" fmla="*/ 1828800 h 1828800"/>
              <a:gd name="connsiteX7" fmla="*/ 0 w 2374232"/>
              <a:gd name="connsiteY7" fmla="*/ 882869 h 1828800"/>
              <a:gd name="connsiteX0" fmla="*/ 0 w 2374232"/>
              <a:gd name="connsiteY0" fmla="*/ 945931 h 1828800"/>
              <a:gd name="connsiteX1" fmla="*/ 259682 w 2374232"/>
              <a:gd name="connsiteY1" fmla="*/ 914400 h 1828800"/>
              <a:gd name="connsiteX2" fmla="*/ 259682 w 2374232"/>
              <a:gd name="connsiteY2" fmla="*/ 0 h 1828800"/>
              <a:gd name="connsiteX3" fmla="*/ 1669382 w 2374232"/>
              <a:gd name="connsiteY3" fmla="*/ 0 h 1828800"/>
              <a:gd name="connsiteX4" fmla="*/ 1669382 w 2374232"/>
              <a:gd name="connsiteY4" fmla="*/ 914400 h 1828800"/>
              <a:gd name="connsiteX5" fmla="*/ 2374232 w 2374232"/>
              <a:gd name="connsiteY5" fmla="*/ 914400 h 1828800"/>
              <a:gd name="connsiteX6" fmla="*/ 964532 w 2374232"/>
              <a:gd name="connsiteY6" fmla="*/ 1828800 h 1828800"/>
              <a:gd name="connsiteX7" fmla="*/ 0 w 2374232"/>
              <a:gd name="connsiteY7" fmla="*/ 945931 h 1828800"/>
              <a:gd name="connsiteX0" fmla="*/ 0 w 2374232"/>
              <a:gd name="connsiteY0" fmla="*/ 945931 h 1828800"/>
              <a:gd name="connsiteX1" fmla="*/ 259682 w 2374232"/>
              <a:gd name="connsiteY1" fmla="*/ 914400 h 1828800"/>
              <a:gd name="connsiteX2" fmla="*/ 259682 w 2374232"/>
              <a:gd name="connsiteY2" fmla="*/ 0 h 1828800"/>
              <a:gd name="connsiteX3" fmla="*/ 1669382 w 2374232"/>
              <a:gd name="connsiteY3" fmla="*/ 0 h 1828800"/>
              <a:gd name="connsiteX4" fmla="*/ 1669382 w 2374232"/>
              <a:gd name="connsiteY4" fmla="*/ 914400 h 1828800"/>
              <a:gd name="connsiteX5" fmla="*/ 2374232 w 2374232"/>
              <a:gd name="connsiteY5" fmla="*/ 914400 h 1828800"/>
              <a:gd name="connsiteX6" fmla="*/ 964532 w 2374232"/>
              <a:gd name="connsiteY6" fmla="*/ 1828800 h 1828800"/>
              <a:gd name="connsiteX7" fmla="*/ 0 w 2374232"/>
              <a:gd name="connsiteY7" fmla="*/ 945931 h 1828800"/>
              <a:gd name="connsiteX0" fmla="*/ 0 w 2374232"/>
              <a:gd name="connsiteY0" fmla="*/ 882869 h 1828800"/>
              <a:gd name="connsiteX1" fmla="*/ 259682 w 2374232"/>
              <a:gd name="connsiteY1" fmla="*/ 914400 h 1828800"/>
              <a:gd name="connsiteX2" fmla="*/ 259682 w 2374232"/>
              <a:gd name="connsiteY2" fmla="*/ 0 h 1828800"/>
              <a:gd name="connsiteX3" fmla="*/ 1669382 w 2374232"/>
              <a:gd name="connsiteY3" fmla="*/ 0 h 1828800"/>
              <a:gd name="connsiteX4" fmla="*/ 1669382 w 2374232"/>
              <a:gd name="connsiteY4" fmla="*/ 914400 h 1828800"/>
              <a:gd name="connsiteX5" fmla="*/ 2374232 w 2374232"/>
              <a:gd name="connsiteY5" fmla="*/ 914400 h 1828800"/>
              <a:gd name="connsiteX6" fmla="*/ 964532 w 2374232"/>
              <a:gd name="connsiteY6" fmla="*/ 1828800 h 1828800"/>
              <a:gd name="connsiteX7" fmla="*/ 0 w 2374232"/>
              <a:gd name="connsiteY7" fmla="*/ 882869 h 1828800"/>
              <a:gd name="connsiteX0" fmla="*/ 0 w 1929064"/>
              <a:gd name="connsiteY0" fmla="*/ 882869 h 1828800"/>
              <a:gd name="connsiteX1" fmla="*/ 259682 w 1929064"/>
              <a:gd name="connsiteY1" fmla="*/ 914400 h 1828800"/>
              <a:gd name="connsiteX2" fmla="*/ 259682 w 1929064"/>
              <a:gd name="connsiteY2" fmla="*/ 0 h 1828800"/>
              <a:gd name="connsiteX3" fmla="*/ 1669382 w 1929064"/>
              <a:gd name="connsiteY3" fmla="*/ 0 h 1828800"/>
              <a:gd name="connsiteX4" fmla="*/ 1669382 w 1929064"/>
              <a:gd name="connsiteY4" fmla="*/ 914400 h 1828800"/>
              <a:gd name="connsiteX5" fmla="*/ 1929064 w 1929064"/>
              <a:gd name="connsiteY5" fmla="*/ 882869 h 1828800"/>
              <a:gd name="connsiteX6" fmla="*/ 964532 w 1929064"/>
              <a:gd name="connsiteY6" fmla="*/ 1828800 h 1828800"/>
              <a:gd name="connsiteX7" fmla="*/ 0 w 1929064"/>
              <a:gd name="connsiteY7" fmla="*/ 882869 h 1828800"/>
              <a:gd name="connsiteX0" fmla="*/ 0 w 1929064"/>
              <a:gd name="connsiteY0" fmla="*/ 882869 h 1698171"/>
              <a:gd name="connsiteX1" fmla="*/ 259682 w 1929064"/>
              <a:gd name="connsiteY1" fmla="*/ 914400 h 1698171"/>
              <a:gd name="connsiteX2" fmla="*/ 259682 w 1929064"/>
              <a:gd name="connsiteY2" fmla="*/ 0 h 1698171"/>
              <a:gd name="connsiteX3" fmla="*/ 1669382 w 1929064"/>
              <a:gd name="connsiteY3" fmla="*/ 0 h 1698171"/>
              <a:gd name="connsiteX4" fmla="*/ 1669382 w 1929064"/>
              <a:gd name="connsiteY4" fmla="*/ 914400 h 1698171"/>
              <a:gd name="connsiteX5" fmla="*/ 1929064 w 1929064"/>
              <a:gd name="connsiteY5" fmla="*/ 882869 h 1698171"/>
              <a:gd name="connsiteX6" fmla="*/ 964531 w 1929064"/>
              <a:gd name="connsiteY6" fmla="*/ 1698171 h 1698171"/>
              <a:gd name="connsiteX7" fmla="*/ 0 w 1929064"/>
              <a:gd name="connsiteY7" fmla="*/ 882869 h 1698171"/>
              <a:gd name="connsiteX0" fmla="*/ 0 w 1929064"/>
              <a:gd name="connsiteY0" fmla="*/ 882869 h 1632857"/>
              <a:gd name="connsiteX1" fmla="*/ 259682 w 1929064"/>
              <a:gd name="connsiteY1" fmla="*/ 914400 h 1632857"/>
              <a:gd name="connsiteX2" fmla="*/ 259682 w 1929064"/>
              <a:gd name="connsiteY2" fmla="*/ 0 h 1632857"/>
              <a:gd name="connsiteX3" fmla="*/ 1669382 w 1929064"/>
              <a:gd name="connsiteY3" fmla="*/ 0 h 1632857"/>
              <a:gd name="connsiteX4" fmla="*/ 1669382 w 1929064"/>
              <a:gd name="connsiteY4" fmla="*/ 914400 h 1632857"/>
              <a:gd name="connsiteX5" fmla="*/ 1929064 w 1929064"/>
              <a:gd name="connsiteY5" fmla="*/ 882869 h 1632857"/>
              <a:gd name="connsiteX6" fmla="*/ 964531 w 1929064"/>
              <a:gd name="connsiteY6" fmla="*/ 1632857 h 1632857"/>
              <a:gd name="connsiteX7" fmla="*/ 0 w 1929064"/>
              <a:gd name="connsiteY7" fmla="*/ 882869 h 1632857"/>
              <a:gd name="connsiteX0" fmla="*/ 0 w 1929065"/>
              <a:gd name="connsiteY0" fmla="*/ 914400 h 1632857"/>
              <a:gd name="connsiteX1" fmla="*/ 259683 w 1929065"/>
              <a:gd name="connsiteY1" fmla="*/ 914400 h 1632857"/>
              <a:gd name="connsiteX2" fmla="*/ 259683 w 1929065"/>
              <a:gd name="connsiteY2" fmla="*/ 0 h 1632857"/>
              <a:gd name="connsiteX3" fmla="*/ 1669383 w 1929065"/>
              <a:gd name="connsiteY3" fmla="*/ 0 h 1632857"/>
              <a:gd name="connsiteX4" fmla="*/ 1669383 w 1929065"/>
              <a:gd name="connsiteY4" fmla="*/ 914400 h 1632857"/>
              <a:gd name="connsiteX5" fmla="*/ 1929065 w 1929065"/>
              <a:gd name="connsiteY5" fmla="*/ 882869 h 1632857"/>
              <a:gd name="connsiteX6" fmla="*/ 964532 w 1929065"/>
              <a:gd name="connsiteY6" fmla="*/ 1632857 h 1632857"/>
              <a:gd name="connsiteX7" fmla="*/ 0 w 1929065"/>
              <a:gd name="connsiteY7" fmla="*/ 914400 h 1632857"/>
              <a:gd name="connsiteX0" fmla="*/ 0 w 1929065"/>
              <a:gd name="connsiteY0" fmla="*/ 914400 h 1632857"/>
              <a:gd name="connsiteX1" fmla="*/ 259683 w 1929065"/>
              <a:gd name="connsiteY1" fmla="*/ 914400 h 1632857"/>
              <a:gd name="connsiteX2" fmla="*/ 259683 w 1929065"/>
              <a:gd name="connsiteY2" fmla="*/ 0 h 1632857"/>
              <a:gd name="connsiteX3" fmla="*/ 1669383 w 1929065"/>
              <a:gd name="connsiteY3" fmla="*/ 0 h 1632857"/>
              <a:gd name="connsiteX4" fmla="*/ 1669383 w 1929065"/>
              <a:gd name="connsiteY4" fmla="*/ 914400 h 1632857"/>
              <a:gd name="connsiteX5" fmla="*/ 1929065 w 1929065"/>
              <a:gd name="connsiteY5" fmla="*/ 914400 h 1632857"/>
              <a:gd name="connsiteX6" fmla="*/ 964532 w 1929065"/>
              <a:gd name="connsiteY6" fmla="*/ 1632857 h 1632857"/>
              <a:gd name="connsiteX7" fmla="*/ 0 w 1929065"/>
              <a:gd name="connsiteY7" fmla="*/ 914400 h 16328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929065" h="1632857">
                <a:moveTo>
                  <a:pt x="0" y="914400"/>
                </a:moveTo>
                <a:lnTo>
                  <a:pt x="259683" y="914400"/>
                </a:lnTo>
                <a:lnTo>
                  <a:pt x="259683" y="0"/>
                </a:lnTo>
                <a:lnTo>
                  <a:pt x="1669383" y="0"/>
                </a:lnTo>
                <a:lnTo>
                  <a:pt x="1669383" y="914400"/>
                </a:lnTo>
                <a:lnTo>
                  <a:pt x="1929065" y="914400"/>
                </a:lnTo>
                <a:lnTo>
                  <a:pt x="964532" y="1632857"/>
                </a:lnTo>
                <a:lnTo>
                  <a:pt x="0" y="914400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Arial" charset="0"/>
                <a:ea typeface="ＭＳ Ｐゴシック"/>
                <a:cs typeface="Arial" charset="0"/>
              </a:rPr>
              <a:t>CEO PROCESS OVERVIEW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400" b="1" i="1" kern="0" dirty="0">
                <a:solidFill>
                  <a:srgbClr val="669933"/>
                </a:solidFill>
                <a:latin typeface="Arial" charset="0"/>
                <a:ea typeface="ＭＳ Ｐゴシック"/>
                <a:cs typeface="Arial" charset="0"/>
              </a:rPr>
              <a:t>Executive Search and Transition</a:t>
            </a:r>
          </a:p>
        </p:txBody>
      </p:sp>
      <p:pic>
        <p:nvPicPr>
          <p:cNvPr id="8" name="Picture 7" descr="Prepare-flag-arrow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2800" y="2209800"/>
            <a:ext cx="2844800" cy="533400"/>
          </a:xfrm>
          <a:prstGeom prst="rect">
            <a:avLst/>
          </a:prstGeom>
        </p:spPr>
      </p:pic>
      <p:pic>
        <p:nvPicPr>
          <p:cNvPr id="9" name="Picture 8" descr="Search-flag-arrows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62400" y="2133600"/>
            <a:ext cx="4165600" cy="762000"/>
          </a:xfrm>
          <a:prstGeom prst="rect">
            <a:avLst/>
          </a:prstGeom>
        </p:spPr>
      </p:pic>
      <p:pic>
        <p:nvPicPr>
          <p:cNvPr id="10" name="Picture 9" descr="Prepare-flag-arrow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534400" y="2209800"/>
            <a:ext cx="2844800" cy="53340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397000" y="2297668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>
                <a:solidFill>
                  <a:schemeClr val="bg1"/>
                </a:solidFill>
                <a:latin typeface="+mj-lt"/>
              </a:rPr>
              <a:t>Prepare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207000" y="2266890"/>
            <a:ext cx="1676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  <a:latin typeface="+mj-lt"/>
              </a:rPr>
              <a:t>Search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118600" y="2297668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>
                <a:solidFill>
                  <a:schemeClr val="bg1"/>
                </a:solidFill>
                <a:latin typeface="+mn-lt"/>
              </a:rPr>
              <a:t>Onboard</a:t>
            </a:r>
          </a:p>
        </p:txBody>
      </p:sp>
      <p:sp>
        <p:nvSpPr>
          <p:cNvPr id="14" name="Freeform 13"/>
          <p:cNvSpPr/>
          <p:nvPr/>
        </p:nvSpPr>
        <p:spPr>
          <a:xfrm>
            <a:off x="660401" y="3032760"/>
            <a:ext cx="2946401" cy="1920240"/>
          </a:xfrm>
          <a:custGeom>
            <a:avLst/>
            <a:gdLst>
              <a:gd name="connsiteX0" fmla="*/ 0 w 2819400"/>
              <a:gd name="connsiteY0" fmla="*/ 914400 h 1828800"/>
              <a:gd name="connsiteX1" fmla="*/ 704850 w 2819400"/>
              <a:gd name="connsiteY1" fmla="*/ 914400 h 1828800"/>
              <a:gd name="connsiteX2" fmla="*/ 704850 w 2819400"/>
              <a:gd name="connsiteY2" fmla="*/ 0 h 1828800"/>
              <a:gd name="connsiteX3" fmla="*/ 2114550 w 2819400"/>
              <a:gd name="connsiteY3" fmla="*/ 0 h 1828800"/>
              <a:gd name="connsiteX4" fmla="*/ 2114550 w 2819400"/>
              <a:gd name="connsiteY4" fmla="*/ 914400 h 1828800"/>
              <a:gd name="connsiteX5" fmla="*/ 2819400 w 2819400"/>
              <a:gd name="connsiteY5" fmla="*/ 914400 h 1828800"/>
              <a:gd name="connsiteX6" fmla="*/ 1409700 w 2819400"/>
              <a:gd name="connsiteY6" fmla="*/ 1828800 h 1828800"/>
              <a:gd name="connsiteX7" fmla="*/ 0 w 2819400"/>
              <a:gd name="connsiteY7" fmla="*/ 914400 h 1828800"/>
              <a:gd name="connsiteX0" fmla="*/ 0 w 2819400"/>
              <a:gd name="connsiteY0" fmla="*/ 914400 h 1828800"/>
              <a:gd name="connsiteX1" fmla="*/ 704850 w 2819400"/>
              <a:gd name="connsiteY1" fmla="*/ 914400 h 1828800"/>
              <a:gd name="connsiteX2" fmla="*/ 704850 w 2819400"/>
              <a:gd name="connsiteY2" fmla="*/ 0 h 1828800"/>
              <a:gd name="connsiteX3" fmla="*/ 2114550 w 2819400"/>
              <a:gd name="connsiteY3" fmla="*/ 0 h 1828800"/>
              <a:gd name="connsiteX4" fmla="*/ 2114550 w 2819400"/>
              <a:gd name="connsiteY4" fmla="*/ 914400 h 1828800"/>
              <a:gd name="connsiteX5" fmla="*/ 2819400 w 2819400"/>
              <a:gd name="connsiteY5" fmla="*/ 914400 h 1828800"/>
              <a:gd name="connsiteX6" fmla="*/ 1409700 w 2819400"/>
              <a:gd name="connsiteY6" fmla="*/ 1828800 h 1828800"/>
              <a:gd name="connsiteX7" fmla="*/ 0 w 2819400"/>
              <a:gd name="connsiteY7" fmla="*/ 914400 h 1828800"/>
              <a:gd name="connsiteX0" fmla="*/ 0 w 2374232"/>
              <a:gd name="connsiteY0" fmla="*/ 882869 h 1828800"/>
              <a:gd name="connsiteX1" fmla="*/ 259682 w 2374232"/>
              <a:gd name="connsiteY1" fmla="*/ 914400 h 1828800"/>
              <a:gd name="connsiteX2" fmla="*/ 259682 w 2374232"/>
              <a:gd name="connsiteY2" fmla="*/ 0 h 1828800"/>
              <a:gd name="connsiteX3" fmla="*/ 1669382 w 2374232"/>
              <a:gd name="connsiteY3" fmla="*/ 0 h 1828800"/>
              <a:gd name="connsiteX4" fmla="*/ 1669382 w 2374232"/>
              <a:gd name="connsiteY4" fmla="*/ 914400 h 1828800"/>
              <a:gd name="connsiteX5" fmla="*/ 2374232 w 2374232"/>
              <a:gd name="connsiteY5" fmla="*/ 914400 h 1828800"/>
              <a:gd name="connsiteX6" fmla="*/ 964532 w 2374232"/>
              <a:gd name="connsiteY6" fmla="*/ 1828800 h 1828800"/>
              <a:gd name="connsiteX7" fmla="*/ 0 w 2374232"/>
              <a:gd name="connsiteY7" fmla="*/ 882869 h 1828800"/>
              <a:gd name="connsiteX0" fmla="*/ 0 w 2374232"/>
              <a:gd name="connsiteY0" fmla="*/ 882869 h 1828800"/>
              <a:gd name="connsiteX1" fmla="*/ 259682 w 2374232"/>
              <a:gd name="connsiteY1" fmla="*/ 914400 h 1828800"/>
              <a:gd name="connsiteX2" fmla="*/ 259682 w 2374232"/>
              <a:gd name="connsiteY2" fmla="*/ 0 h 1828800"/>
              <a:gd name="connsiteX3" fmla="*/ 1669382 w 2374232"/>
              <a:gd name="connsiteY3" fmla="*/ 0 h 1828800"/>
              <a:gd name="connsiteX4" fmla="*/ 1669382 w 2374232"/>
              <a:gd name="connsiteY4" fmla="*/ 914400 h 1828800"/>
              <a:gd name="connsiteX5" fmla="*/ 2374232 w 2374232"/>
              <a:gd name="connsiteY5" fmla="*/ 914400 h 1828800"/>
              <a:gd name="connsiteX6" fmla="*/ 964532 w 2374232"/>
              <a:gd name="connsiteY6" fmla="*/ 1828800 h 1828800"/>
              <a:gd name="connsiteX7" fmla="*/ 0 w 2374232"/>
              <a:gd name="connsiteY7" fmla="*/ 882869 h 1828800"/>
              <a:gd name="connsiteX0" fmla="*/ 0 w 2374232"/>
              <a:gd name="connsiteY0" fmla="*/ 882869 h 1828800"/>
              <a:gd name="connsiteX1" fmla="*/ 259682 w 2374232"/>
              <a:gd name="connsiteY1" fmla="*/ 914400 h 1828800"/>
              <a:gd name="connsiteX2" fmla="*/ 259682 w 2374232"/>
              <a:gd name="connsiteY2" fmla="*/ 0 h 1828800"/>
              <a:gd name="connsiteX3" fmla="*/ 1669382 w 2374232"/>
              <a:gd name="connsiteY3" fmla="*/ 0 h 1828800"/>
              <a:gd name="connsiteX4" fmla="*/ 1669382 w 2374232"/>
              <a:gd name="connsiteY4" fmla="*/ 914400 h 1828800"/>
              <a:gd name="connsiteX5" fmla="*/ 2374232 w 2374232"/>
              <a:gd name="connsiteY5" fmla="*/ 914400 h 1828800"/>
              <a:gd name="connsiteX6" fmla="*/ 964532 w 2374232"/>
              <a:gd name="connsiteY6" fmla="*/ 1828800 h 1828800"/>
              <a:gd name="connsiteX7" fmla="*/ 0 w 2374232"/>
              <a:gd name="connsiteY7" fmla="*/ 882869 h 1828800"/>
              <a:gd name="connsiteX0" fmla="*/ 0 w 2374232"/>
              <a:gd name="connsiteY0" fmla="*/ 945931 h 1828800"/>
              <a:gd name="connsiteX1" fmla="*/ 259682 w 2374232"/>
              <a:gd name="connsiteY1" fmla="*/ 914400 h 1828800"/>
              <a:gd name="connsiteX2" fmla="*/ 259682 w 2374232"/>
              <a:gd name="connsiteY2" fmla="*/ 0 h 1828800"/>
              <a:gd name="connsiteX3" fmla="*/ 1669382 w 2374232"/>
              <a:gd name="connsiteY3" fmla="*/ 0 h 1828800"/>
              <a:gd name="connsiteX4" fmla="*/ 1669382 w 2374232"/>
              <a:gd name="connsiteY4" fmla="*/ 914400 h 1828800"/>
              <a:gd name="connsiteX5" fmla="*/ 2374232 w 2374232"/>
              <a:gd name="connsiteY5" fmla="*/ 914400 h 1828800"/>
              <a:gd name="connsiteX6" fmla="*/ 964532 w 2374232"/>
              <a:gd name="connsiteY6" fmla="*/ 1828800 h 1828800"/>
              <a:gd name="connsiteX7" fmla="*/ 0 w 2374232"/>
              <a:gd name="connsiteY7" fmla="*/ 945931 h 1828800"/>
              <a:gd name="connsiteX0" fmla="*/ 0 w 2374232"/>
              <a:gd name="connsiteY0" fmla="*/ 945931 h 1828800"/>
              <a:gd name="connsiteX1" fmla="*/ 259682 w 2374232"/>
              <a:gd name="connsiteY1" fmla="*/ 914400 h 1828800"/>
              <a:gd name="connsiteX2" fmla="*/ 259682 w 2374232"/>
              <a:gd name="connsiteY2" fmla="*/ 0 h 1828800"/>
              <a:gd name="connsiteX3" fmla="*/ 1669382 w 2374232"/>
              <a:gd name="connsiteY3" fmla="*/ 0 h 1828800"/>
              <a:gd name="connsiteX4" fmla="*/ 1669382 w 2374232"/>
              <a:gd name="connsiteY4" fmla="*/ 914400 h 1828800"/>
              <a:gd name="connsiteX5" fmla="*/ 2374232 w 2374232"/>
              <a:gd name="connsiteY5" fmla="*/ 914400 h 1828800"/>
              <a:gd name="connsiteX6" fmla="*/ 964532 w 2374232"/>
              <a:gd name="connsiteY6" fmla="*/ 1828800 h 1828800"/>
              <a:gd name="connsiteX7" fmla="*/ 0 w 2374232"/>
              <a:gd name="connsiteY7" fmla="*/ 945931 h 1828800"/>
              <a:gd name="connsiteX0" fmla="*/ 0 w 2374232"/>
              <a:gd name="connsiteY0" fmla="*/ 882869 h 1828800"/>
              <a:gd name="connsiteX1" fmla="*/ 259682 w 2374232"/>
              <a:gd name="connsiteY1" fmla="*/ 914400 h 1828800"/>
              <a:gd name="connsiteX2" fmla="*/ 259682 w 2374232"/>
              <a:gd name="connsiteY2" fmla="*/ 0 h 1828800"/>
              <a:gd name="connsiteX3" fmla="*/ 1669382 w 2374232"/>
              <a:gd name="connsiteY3" fmla="*/ 0 h 1828800"/>
              <a:gd name="connsiteX4" fmla="*/ 1669382 w 2374232"/>
              <a:gd name="connsiteY4" fmla="*/ 914400 h 1828800"/>
              <a:gd name="connsiteX5" fmla="*/ 2374232 w 2374232"/>
              <a:gd name="connsiteY5" fmla="*/ 914400 h 1828800"/>
              <a:gd name="connsiteX6" fmla="*/ 964532 w 2374232"/>
              <a:gd name="connsiteY6" fmla="*/ 1828800 h 1828800"/>
              <a:gd name="connsiteX7" fmla="*/ 0 w 2374232"/>
              <a:gd name="connsiteY7" fmla="*/ 882869 h 1828800"/>
              <a:gd name="connsiteX0" fmla="*/ 0 w 1929064"/>
              <a:gd name="connsiteY0" fmla="*/ 882869 h 1828800"/>
              <a:gd name="connsiteX1" fmla="*/ 259682 w 1929064"/>
              <a:gd name="connsiteY1" fmla="*/ 914400 h 1828800"/>
              <a:gd name="connsiteX2" fmla="*/ 259682 w 1929064"/>
              <a:gd name="connsiteY2" fmla="*/ 0 h 1828800"/>
              <a:gd name="connsiteX3" fmla="*/ 1669382 w 1929064"/>
              <a:gd name="connsiteY3" fmla="*/ 0 h 1828800"/>
              <a:gd name="connsiteX4" fmla="*/ 1669382 w 1929064"/>
              <a:gd name="connsiteY4" fmla="*/ 914400 h 1828800"/>
              <a:gd name="connsiteX5" fmla="*/ 1929064 w 1929064"/>
              <a:gd name="connsiteY5" fmla="*/ 882869 h 1828800"/>
              <a:gd name="connsiteX6" fmla="*/ 964532 w 1929064"/>
              <a:gd name="connsiteY6" fmla="*/ 1828800 h 1828800"/>
              <a:gd name="connsiteX7" fmla="*/ 0 w 1929064"/>
              <a:gd name="connsiteY7" fmla="*/ 882869 h 1828800"/>
              <a:gd name="connsiteX0" fmla="*/ 0 w 1929064"/>
              <a:gd name="connsiteY0" fmla="*/ 882869 h 1698171"/>
              <a:gd name="connsiteX1" fmla="*/ 259682 w 1929064"/>
              <a:gd name="connsiteY1" fmla="*/ 914400 h 1698171"/>
              <a:gd name="connsiteX2" fmla="*/ 259682 w 1929064"/>
              <a:gd name="connsiteY2" fmla="*/ 0 h 1698171"/>
              <a:gd name="connsiteX3" fmla="*/ 1669382 w 1929064"/>
              <a:gd name="connsiteY3" fmla="*/ 0 h 1698171"/>
              <a:gd name="connsiteX4" fmla="*/ 1669382 w 1929064"/>
              <a:gd name="connsiteY4" fmla="*/ 914400 h 1698171"/>
              <a:gd name="connsiteX5" fmla="*/ 1929064 w 1929064"/>
              <a:gd name="connsiteY5" fmla="*/ 882869 h 1698171"/>
              <a:gd name="connsiteX6" fmla="*/ 964531 w 1929064"/>
              <a:gd name="connsiteY6" fmla="*/ 1698171 h 1698171"/>
              <a:gd name="connsiteX7" fmla="*/ 0 w 1929064"/>
              <a:gd name="connsiteY7" fmla="*/ 882869 h 1698171"/>
              <a:gd name="connsiteX0" fmla="*/ 0 w 1929064"/>
              <a:gd name="connsiteY0" fmla="*/ 882869 h 1632857"/>
              <a:gd name="connsiteX1" fmla="*/ 259682 w 1929064"/>
              <a:gd name="connsiteY1" fmla="*/ 914400 h 1632857"/>
              <a:gd name="connsiteX2" fmla="*/ 259682 w 1929064"/>
              <a:gd name="connsiteY2" fmla="*/ 0 h 1632857"/>
              <a:gd name="connsiteX3" fmla="*/ 1669382 w 1929064"/>
              <a:gd name="connsiteY3" fmla="*/ 0 h 1632857"/>
              <a:gd name="connsiteX4" fmla="*/ 1669382 w 1929064"/>
              <a:gd name="connsiteY4" fmla="*/ 914400 h 1632857"/>
              <a:gd name="connsiteX5" fmla="*/ 1929064 w 1929064"/>
              <a:gd name="connsiteY5" fmla="*/ 882869 h 1632857"/>
              <a:gd name="connsiteX6" fmla="*/ 964531 w 1929064"/>
              <a:gd name="connsiteY6" fmla="*/ 1632857 h 1632857"/>
              <a:gd name="connsiteX7" fmla="*/ 0 w 1929064"/>
              <a:gd name="connsiteY7" fmla="*/ 882869 h 1632857"/>
              <a:gd name="connsiteX0" fmla="*/ 0 w 1929065"/>
              <a:gd name="connsiteY0" fmla="*/ 914400 h 1632857"/>
              <a:gd name="connsiteX1" fmla="*/ 259683 w 1929065"/>
              <a:gd name="connsiteY1" fmla="*/ 914400 h 1632857"/>
              <a:gd name="connsiteX2" fmla="*/ 259683 w 1929065"/>
              <a:gd name="connsiteY2" fmla="*/ 0 h 1632857"/>
              <a:gd name="connsiteX3" fmla="*/ 1669383 w 1929065"/>
              <a:gd name="connsiteY3" fmla="*/ 0 h 1632857"/>
              <a:gd name="connsiteX4" fmla="*/ 1669383 w 1929065"/>
              <a:gd name="connsiteY4" fmla="*/ 914400 h 1632857"/>
              <a:gd name="connsiteX5" fmla="*/ 1929065 w 1929065"/>
              <a:gd name="connsiteY5" fmla="*/ 882869 h 1632857"/>
              <a:gd name="connsiteX6" fmla="*/ 964532 w 1929065"/>
              <a:gd name="connsiteY6" fmla="*/ 1632857 h 1632857"/>
              <a:gd name="connsiteX7" fmla="*/ 0 w 1929065"/>
              <a:gd name="connsiteY7" fmla="*/ 914400 h 1632857"/>
              <a:gd name="connsiteX0" fmla="*/ 0 w 1929065"/>
              <a:gd name="connsiteY0" fmla="*/ 914400 h 1632857"/>
              <a:gd name="connsiteX1" fmla="*/ 259683 w 1929065"/>
              <a:gd name="connsiteY1" fmla="*/ 914400 h 1632857"/>
              <a:gd name="connsiteX2" fmla="*/ 259683 w 1929065"/>
              <a:gd name="connsiteY2" fmla="*/ 0 h 1632857"/>
              <a:gd name="connsiteX3" fmla="*/ 1669383 w 1929065"/>
              <a:gd name="connsiteY3" fmla="*/ 0 h 1632857"/>
              <a:gd name="connsiteX4" fmla="*/ 1669383 w 1929065"/>
              <a:gd name="connsiteY4" fmla="*/ 914400 h 1632857"/>
              <a:gd name="connsiteX5" fmla="*/ 1929065 w 1929065"/>
              <a:gd name="connsiteY5" fmla="*/ 914400 h 1632857"/>
              <a:gd name="connsiteX6" fmla="*/ 964532 w 1929065"/>
              <a:gd name="connsiteY6" fmla="*/ 1632857 h 1632857"/>
              <a:gd name="connsiteX7" fmla="*/ 0 w 1929065"/>
              <a:gd name="connsiteY7" fmla="*/ 914400 h 16328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929065" h="1632857">
                <a:moveTo>
                  <a:pt x="0" y="914400"/>
                </a:moveTo>
                <a:lnTo>
                  <a:pt x="259683" y="914400"/>
                </a:lnTo>
                <a:lnTo>
                  <a:pt x="259683" y="0"/>
                </a:lnTo>
                <a:lnTo>
                  <a:pt x="1669383" y="0"/>
                </a:lnTo>
                <a:lnTo>
                  <a:pt x="1669383" y="914400"/>
                </a:lnTo>
                <a:lnTo>
                  <a:pt x="1929065" y="914400"/>
                </a:lnTo>
                <a:lnTo>
                  <a:pt x="964532" y="1632857"/>
                </a:lnTo>
                <a:lnTo>
                  <a:pt x="0" y="914400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Freeform 15"/>
          <p:cNvSpPr/>
          <p:nvPr/>
        </p:nvSpPr>
        <p:spPr>
          <a:xfrm>
            <a:off x="8534401" y="3048000"/>
            <a:ext cx="2946401" cy="1920240"/>
          </a:xfrm>
          <a:custGeom>
            <a:avLst/>
            <a:gdLst>
              <a:gd name="connsiteX0" fmla="*/ 0 w 2819400"/>
              <a:gd name="connsiteY0" fmla="*/ 914400 h 1828800"/>
              <a:gd name="connsiteX1" fmla="*/ 704850 w 2819400"/>
              <a:gd name="connsiteY1" fmla="*/ 914400 h 1828800"/>
              <a:gd name="connsiteX2" fmla="*/ 704850 w 2819400"/>
              <a:gd name="connsiteY2" fmla="*/ 0 h 1828800"/>
              <a:gd name="connsiteX3" fmla="*/ 2114550 w 2819400"/>
              <a:gd name="connsiteY3" fmla="*/ 0 h 1828800"/>
              <a:gd name="connsiteX4" fmla="*/ 2114550 w 2819400"/>
              <a:gd name="connsiteY4" fmla="*/ 914400 h 1828800"/>
              <a:gd name="connsiteX5" fmla="*/ 2819400 w 2819400"/>
              <a:gd name="connsiteY5" fmla="*/ 914400 h 1828800"/>
              <a:gd name="connsiteX6" fmla="*/ 1409700 w 2819400"/>
              <a:gd name="connsiteY6" fmla="*/ 1828800 h 1828800"/>
              <a:gd name="connsiteX7" fmla="*/ 0 w 2819400"/>
              <a:gd name="connsiteY7" fmla="*/ 914400 h 1828800"/>
              <a:gd name="connsiteX0" fmla="*/ 0 w 2819400"/>
              <a:gd name="connsiteY0" fmla="*/ 914400 h 1828800"/>
              <a:gd name="connsiteX1" fmla="*/ 704850 w 2819400"/>
              <a:gd name="connsiteY1" fmla="*/ 914400 h 1828800"/>
              <a:gd name="connsiteX2" fmla="*/ 704850 w 2819400"/>
              <a:gd name="connsiteY2" fmla="*/ 0 h 1828800"/>
              <a:gd name="connsiteX3" fmla="*/ 2114550 w 2819400"/>
              <a:gd name="connsiteY3" fmla="*/ 0 h 1828800"/>
              <a:gd name="connsiteX4" fmla="*/ 2114550 w 2819400"/>
              <a:gd name="connsiteY4" fmla="*/ 914400 h 1828800"/>
              <a:gd name="connsiteX5" fmla="*/ 2819400 w 2819400"/>
              <a:gd name="connsiteY5" fmla="*/ 914400 h 1828800"/>
              <a:gd name="connsiteX6" fmla="*/ 1409700 w 2819400"/>
              <a:gd name="connsiteY6" fmla="*/ 1828800 h 1828800"/>
              <a:gd name="connsiteX7" fmla="*/ 0 w 2819400"/>
              <a:gd name="connsiteY7" fmla="*/ 914400 h 1828800"/>
              <a:gd name="connsiteX0" fmla="*/ 0 w 2374232"/>
              <a:gd name="connsiteY0" fmla="*/ 882869 h 1828800"/>
              <a:gd name="connsiteX1" fmla="*/ 259682 w 2374232"/>
              <a:gd name="connsiteY1" fmla="*/ 914400 h 1828800"/>
              <a:gd name="connsiteX2" fmla="*/ 259682 w 2374232"/>
              <a:gd name="connsiteY2" fmla="*/ 0 h 1828800"/>
              <a:gd name="connsiteX3" fmla="*/ 1669382 w 2374232"/>
              <a:gd name="connsiteY3" fmla="*/ 0 h 1828800"/>
              <a:gd name="connsiteX4" fmla="*/ 1669382 w 2374232"/>
              <a:gd name="connsiteY4" fmla="*/ 914400 h 1828800"/>
              <a:gd name="connsiteX5" fmla="*/ 2374232 w 2374232"/>
              <a:gd name="connsiteY5" fmla="*/ 914400 h 1828800"/>
              <a:gd name="connsiteX6" fmla="*/ 964532 w 2374232"/>
              <a:gd name="connsiteY6" fmla="*/ 1828800 h 1828800"/>
              <a:gd name="connsiteX7" fmla="*/ 0 w 2374232"/>
              <a:gd name="connsiteY7" fmla="*/ 882869 h 1828800"/>
              <a:gd name="connsiteX0" fmla="*/ 0 w 2374232"/>
              <a:gd name="connsiteY0" fmla="*/ 882869 h 1828800"/>
              <a:gd name="connsiteX1" fmla="*/ 259682 w 2374232"/>
              <a:gd name="connsiteY1" fmla="*/ 914400 h 1828800"/>
              <a:gd name="connsiteX2" fmla="*/ 259682 w 2374232"/>
              <a:gd name="connsiteY2" fmla="*/ 0 h 1828800"/>
              <a:gd name="connsiteX3" fmla="*/ 1669382 w 2374232"/>
              <a:gd name="connsiteY3" fmla="*/ 0 h 1828800"/>
              <a:gd name="connsiteX4" fmla="*/ 1669382 w 2374232"/>
              <a:gd name="connsiteY4" fmla="*/ 914400 h 1828800"/>
              <a:gd name="connsiteX5" fmla="*/ 2374232 w 2374232"/>
              <a:gd name="connsiteY5" fmla="*/ 914400 h 1828800"/>
              <a:gd name="connsiteX6" fmla="*/ 964532 w 2374232"/>
              <a:gd name="connsiteY6" fmla="*/ 1828800 h 1828800"/>
              <a:gd name="connsiteX7" fmla="*/ 0 w 2374232"/>
              <a:gd name="connsiteY7" fmla="*/ 882869 h 1828800"/>
              <a:gd name="connsiteX0" fmla="*/ 0 w 2374232"/>
              <a:gd name="connsiteY0" fmla="*/ 882869 h 1828800"/>
              <a:gd name="connsiteX1" fmla="*/ 259682 w 2374232"/>
              <a:gd name="connsiteY1" fmla="*/ 914400 h 1828800"/>
              <a:gd name="connsiteX2" fmla="*/ 259682 w 2374232"/>
              <a:gd name="connsiteY2" fmla="*/ 0 h 1828800"/>
              <a:gd name="connsiteX3" fmla="*/ 1669382 w 2374232"/>
              <a:gd name="connsiteY3" fmla="*/ 0 h 1828800"/>
              <a:gd name="connsiteX4" fmla="*/ 1669382 w 2374232"/>
              <a:gd name="connsiteY4" fmla="*/ 914400 h 1828800"/>
              <a:gd name="connsiteX5" fmla="*/ 2374232 w 2374232"/>
              <a:gd name="connsiteY5" fmla="*/ 914400 h 1828800"/>
              <a:gd name="connsiteX6" fmla="*/ 964532 w 2374232"/>
              <a:gd name="connsiteY6" fmla="*/ 1828800 h 1828800"/>
              <a:gd name="connsiteX7" fmla="*/ 0 w 2374232"/>
              <a:gd name="connsiteY7" fmla="*/ 882869 h 1828800"/>
              <a:gd name="connsiteX0" fmla="*/ 0 w 2374232"/>
              <a:gd name="connsiteY0" fmla="*/ 945931 h 1828800"/>
              <a:gd name="connsiteX1" fmla="*/ 259682 w 2374232"/>
              <a:gd name="connsiteY1" fmla="*/ 914400 h 1828800"/>
              <a:gd name="connsiteX2" fmla="*/ 259682 w 2374232"/>
              <a:gd name="connsiteY2" fmla="*/ 0 h 1828800"/>
              <a:gd name="connsiteX3" fmla="*/ 1669382 w 2374232"/>
              <a:gd name="connsiteY3" fmla="*/ 0 h 1828800"/>
              <a:gd name="connsiteX4" fmla="*/ 1669382 w 2374232"/>
              <a:gd name="connsiteY4" fmla="*/ 914400 h 1828800"/>
              <a:gd name="connsiteX5" fmla="*/ 2374232 w 2374232"/>
              <a:gd name="connsiteY5" fmla="*/ 914400 h 1828800"/>
              <a:gd name="connsiteX6" fmla="*/ 964532 w 2374232"/>
              <a:gd name="connsiteY6" fmla="*/ 1828800 h 1828800"/>
              <a:gd name="connsiteX7" fmla="*/ 0 w 2374232"/>
              <a:gd name="connsiteY7" fmla="*/ 945931 h 1828800"/>
              <a:gd name="connsiteX0" fmla="*/ 0 w 2374232"/>
              <a:gd name="connsiteY0" fmla="*/ 945931 h 1828800"/>
              <a:gd name="connsiteX1" fmla="*/ 259682 w 2374232"/>
              <a:gd name="connsiteY1" fmla="*/ 914400 h 1828800"/>
              <a:gd name="connsiteX2" fmla="*/ 259682 w 2374232"/>
              <a:gd name="connsiteY2" fmla="*/ 0 h 1828800"/>
              <a:gd name="connsiteX3" fmla="*/ 1669382 w 2374232"/>
              <a:gd name="connsiteY3" fmla="*/ 0 h 1828800"/>
              <a:gd name="connsiteX4" fmla="*/ 1669382 w 2374232"/>
              <a:gd name="connsiteY4" fmla="*/ 914400 h 1828800"/>
              <a:gd name="connsiteX5" fmla="*/ 2374232 w 2374232"/>
              <a:gd name="connsiteY5" fmla="*/ 914400 h 1828800"/>
              <a:gd name="connsiteX6" fmla="*/ 964532 w 2374232"/>
              <a:gd name="connsiteY6" fmla="*/ 1828800 h 1828800"/>
              <a:gd name="connsiteX7" fmla="*/ 0 w 2374232"/>
              <a:gd name="connsiteY7" fmla="*/ 945931 h 1828800"/>
              <a:gd name="connsiteX0" fmla="*/ 0 w 2374232"/>
              <a:gd name="connsiteY0" fmla="*/ 882869 h 1828800"/>
              <a:gd name="connsiteX1" fmla="*/ 259682 w 2374232"/>
              <a:gd name="connsiteY1" fmla="*/ 914400 h 1828800"/>
              <a:gd name="connsiteX2" fmla="*/ 259682 w 2374232"/>
              <a:gd name="connsiteY2" fmla="*/ 0 h 1828800"/>
              <a:gd name="connsiteX3" fmla="*/ 1669382 w 2374232"/>
              <a:gd name="connsiteY3" fmla="*/ 0 h 1828800"/>
              <a:gd name="connsiteX4" fmla="*/ 1669382 w 2374232"/>
              <a:gd name="connsiteY4" fmla="*/ 914400 h 1828800"/>
              <a:gd name="connsiteX5" fmla="*/ 2374232 w 2374232"/>
              <a:gd name="connsiteY5" fmla="*/ 914400 h 1828800"/>
              <a:gd name="connsiteX6" fmla="*/ 964532 w 2374232"/>
              <a:gd name="connsiteY6" fmla="*/ 1828800 h 1828800"/>
              <a:gd name="connsiteX7" fmla="*/ 0 w 2374232"/>
              <a:gd name="connsiteY7" fmla="*/ 882869 h 1828800"/>
              <a:gd name="connsiteX0" fmla="*/ 0 w 1929064"/>
              <a:gd name="connsiteY0" fmla="*/ 882869 h 1828800"/>
              <a:gd name="connsiteX1" fmla="*/ 259682 w 1929064"/>
              <a:gd name="connsiteY1" fmla="*/ 914400 h 1828800"/>
              <a:gd name="connsiteX2" fmla="*/ 259682 w 1929064"/>
              <a:gd name="connsiteY2" fmla="*/ 0 h 1828800"/>
              <a:gd name="connsiteX3" fmla="*/ 1669382 w 1929064"/>
              <a:gd name="connsiteY3" fmla="*/ 0 h 1828800"/>
              <a:gd name="connsiteX4" fmla="*/ 1669382 w 1929064"/>
              <a:gd name="connsiteY4" fmla="*/ 914400 h 1828800"/>
              <a:gd name="connsiteX5" fmla="*/ 1929064 w 1929064"/>
              <a:gd name="connsiteY5" fmla="*/ 882869 h 1828800"/>
              <a:gd name="connsiteX6" fmla="*/ 964532 w 1929064"/>
              <a:gd name="connsiteY6" fmla="*/ 1828800 h 1828800"/>
              <a:gd name="connsiteX7" fmla="*/ 0 w 1929064"/>
              <a:gd name="connsiteY7" fmla="*/ 882869 h 1828800"/>
              <a:gd name="connsiteX0" fmla="*/ 0 w 1929064"/>
              <a:gd name="connsiteY0" fmla="*/ 882869 h 1698171"/>
              <a:gd name="connsiteX1" fmla="*/ 259682 w 1929064"/>
              <a:gd name="connsiteY1" fmla="*/ 914400 h 1698171"/>
              <a:gd name="connsiteX2" fmla="*/ 259682 w 1929064"/>
              <a:gd name="connsiteY2" fmla="*/ 0 h 1698171"/>
              <a:gd name="connsiteX3" fmla="*/ 1669382 w 1929064"/>
              <a:gd name="connsiteY3" fmla="*/ 0 h 1698171"/>
              <a:gd name="connsiteX4" fmla="*/ 1669382 w 1929064"/>
              <a:gd name="connsiteY4" fmla="*/ 914400 h 1698171"/>
              <a:gd name="connsiteX5" fmla="*/ 1929064 w 1929064"/>
              <a:gd name="connsiteY5" fmla="*/ 882869 h 1698171"/>
              <a:gd name="connsiteX6" fmla="*/ 964531 w 1929064"/>
              <a:gd name="connsiteY6" fmla="*/ 1698171 h 1698171"/>
              <a:gd name="connsiteX7" fmla="*/ 0 w 1929064"/>
              <a:gd name="connsiteY7" fmla="*/ 882869 h 1698171"/>
              <a:gd name="connsiteX0" fmla="*/ 0 w 1929064"/>
              <a:gd name="connsiteY0" fmla="*/ 882869 h 1632857"/>
              <a:gd name="connsiteX1" fmla="*/ 259682 w 1929064"/>
              <a:gd name="connsiteY1" fmla="*/ 914400 h 1632857"/>
              <a:gd name="connsiteX2" fmla="*/ 259682 w 1929064"/>
              <a:gd name="connsiteY2" fmla="*/ 0 h 1632857"/>
              <a:gd name="connsiteX3" fmla="*/ 1669382 w 1929064"/>
              <a:gd name="connsiteY3" fmla="*/ 0 h 1632857"/>
              <a:gd name="connsiteX4" fmla="*/ 1669382 w 1929064"/>
              <a:gd name="connsiteY4" fmla="*/ 914400 h 1632857"/>
              <a:gd name="connsiteX5" fmla="*/ 1929064 w 1929064"/>
              <a:gd name="connsiteY5" fmla="*/ 882869 h 1632857"/>
              <a:gd name="connsiteX6" fmla="*/ 964531 w 1929064"/>
              <a:gd name="connsiteY6" fmla="*/ 1632857 h 1632857"/>
              <a:gd name="connsiteX7" fmla="*/ 0 w 1929064"/>
              <a:gd name="connsiteY7" fmla="*/ 882869 h 1632857"/>
              <a:gd name="connsiteX0" fmla="*/ 0 w 1929065"/>
              <a:gd name="connsiteY0" fmla="*/ 914400 h 1632857"/>
              <a:gd name="connsiteX1" fmla="*/ 259683 w 1929065"/>
              <a:gd name="connsiteY1" fmla="*/ 914400 h 1632857"/>
              <a:gd name="connsiteX2" fmla="*/ 259683 w 1929065"/>
              <a:gd name="connsiteY2" fmla="*/ 0 h 1632857"/>
              <a:gd name="connsiteX3" fmla="*/ 1669383 w 1929065"/>
              <a:gd name="connsiteY3" fmla="*/ 0 h 1632857"/>
              <a:gd name="connsiteX4" fmla="*/ 1669383 w 1929065"/>
              <a:gd name="connsiteY4" fmla="*/ 914400 h 1632857"/>
              <a:gd name="connsiteX5" fmla="*/ 1929065 w 1929065"/>
              <a:gd name="connsiteY5" fmla="*/ 882869 h 1632857"/>
              <a:gd name="connsiteX6" fmla="*/ 964532 w 1929065"/>
              <a:gd name="connsiteY6" fmla="*/ 1632857 h 1632857"/>
              <a:gd name="connsiteX7" fmla="*/ 0 w 1929065"/>
              <a:gd name="connsiteY7" fmla="*/ 914400 h 1632857"/>
              <a:gd name="connsiteX0" fmla="*/ 0 w 1929065"/>
              <a:gd name="connsiteY0" fmla="*/ 914400 h 1632857"/>
              <a:gd name="connsiteX1" fmla="*/ 259683 w 1929065"/>
              <a:gd name="connsiteY1" fmla="*/ 914400 h 1632857"/>
              <a:gd name="connsiteX2" fmla="*/ 259683 w 1929065"/>
              <a:gd name="connsiteY2" fmla="*/ 0 h 1632857"/>
              <a:gd name="connsiteX3" fmla="*/ 1669383 w 1929065"/>
              <a:gd name="connsiteY3" fmla="*/ 0 h 1632857"/>
              <a:gd name="connsiteX4" fmla="*/ 1669383 w 1929065"/>
              <a:gd name="connsiteY4" fmla="*/ 914400 h 1632857"/>
              <a:gd name="connsiteX5" fmla="*/ 1929065 w 1929065"/>
              <a:gd name="connsiteY5" fmla="*/ 914400 h 1632857"/>
              <a:gd name="connsiteX6" fmla="*/ 964532 w 1929065"/>
              <a:gd name="connsiteY6" fmla="*/ 1632857 h 1632857"/>
              <a:gd name="connsiteX7" fmla="*/ 0 w 1929065"/>
              <a:gd name="connsiteY7" fmla="*/ 914400 h 16328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929065" h="1632857">
                <a:moveTo>
                  <a:pt x="0" y="914400"/>
                </a:moveTo>
                <a:lnTo>
                  <a:pt x="259683" y="914400"/>
                </a:lnTo>
                <a:lnTo>
                  <a:pt x="259683" y="0"/>
                </a:lnTo>
                <a:lnTo>
                  <a:pt x="1669383" y="0"/>
                </a:lnTo>
                <a:lnTo>
                  <a:pt x="1669383" y="914400"/>
                </a:lnTo>
                <a:lnTo>
                  <a:pt x="1929065" y="914400"/>
                </a:lnTo>
                <a:lnTo>
                  <a:pt x="964532" y="1632857"/>
                </a:lnTo>
                <a:lnTo>
                  <a:pt x="0" y="914400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5080000" y="3032374"/>
            <a:ext cx="1930400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sz="1100" b="1" dirty="0">
                <a:solidFill>
                  <a:schemeClr val="accent2"/>
                </a:solidFill>
                <a:latin typeface="+mj-lt"/>
              </a:rPr>
              <a:t>Launch the Search</a:t>
            </a:r>
            <a:br>
              <a:rPr lang="en-US" sz="1100" b="1" dirty="0">
                <a:solidFill>
                  <a:schemeClr val="accent2"/>
                </a:solidFill>
                <a:latin typeface="+mj-lt"/>
              </a:rPr>
            </a:br>
            <a:endParaRPr lang="en-US" sz="1100" b="1" dirty="0">
              <a:solidFill>
                <a:schemeClr val="accent2"/>
              </a:solidFill>
              <a:latin typeface="+mj-lt"/>
            </a:endParaRPr>
          </a:p>
          <a:p>
            <a:pPr algn="ctr">
              <a:spcBef>
                <a:spcPts val="0"/>
              </a:spcBef>
            </a:pPr>
            <a:r>
              <a:rPr lang="en-US" sz="1100" b="1" dirty="0">
                <a:solidFill>
                  <a:schemeClr val="accent2"/>
                </a:solidFill>
                <a:latin typeface="+mj-lt"/>
              </a:rPr>
              <a:t>Recruit</a:t>
            </a:r>
          </a:p>
          <a:p>
            <a:pPr algn="ctr">
              <a:spcBef>
                <a:spcPts val="0"/>
              </a:spcBef>
            </a:pPr>
            <a:endParaRPr lang="en-US" sz="1100" b="1" dirty="0">
              <a:solidFill>
                <a:schemeClr val="accent2"/>
              </a:solidFill>
              <a:latin typeface="+mj-lt"/>
            </a:endParaRPr>
          </a:p>
          <a:p>
            <a:pPr algn="ctr">
              <a:spcBef>
                <a:spcPts val="0"/>
              </a:spcBef>
            </a:pPr>
            <a:r>
              <a:rPr lang="en-US" sz="1100" b="1" dirty="0">
                <a:solidFill>
                  <a:schemeClr val="accent2"/>
                </a:solidFill>
                <a:latin typeface="+mj-lt"/>
              </a:rPr>
              <a:t>Screen</a:t>
            </a:r>
          </a:p>
          <a:p>
            <a:pPr algn="ctr">
              <a:spcBef>
                <a:spcPts val="0"/>
              </a:spcBef>
            </a:pPr>
            <a:endParaRPr lang="en-US" sz="1100" b="1" dirty="0">
              <a:solidFill>
                <a:schemeClr val="accent2"/>
              </a:solidFill>
              <a:latin typeface="+mj-lt"/>
            </a:endParaRPr>
          </a:p>
          <a:p>
            <a:pPr algn="ctr">
              <a:spcBef>
                <a:spcPts val="0"/>
              </a:spcBef>
            </a:pPr>
            <a:r>
              <a:rPr lang="en-US" sz="1100" b="1" dirty="0">
                <a:solidFill>
                  <a:schemeClr val="accent2"/>
                </a:solidFill>
                <a:latin typeface="+mj-lt"/>
              </a:rPr>
              <a:t>Select</a:t>
            </a:r>
            <a:br>
              <a:rPr lang="en-US" sz="1100" b="1" dirty="0">
                <a:solidFill>
                  <a:schemeClr val="accent2"/>
                </a:solidFill>
                <a:latin typeface="+mj-lt"/>
              </a:rPr>
            </a:br>
            <a:br>
              <a:rPr lang="en-US" sz="1100" b="1" dirty="0">
                <a:latin typeface="+mj-lt"/>
              </a:rPr>
            </a:br>
            <a:r>
              <a:rPr lang="en-US" sz="1100" b="1" dirty="0">
                <a:solidFill>
                  <a:schemeClr val="accent2"/>
                </a:solidFill>
                <a:latin typeface="+mj-lt"/>
              </a:rPr>
              <a:t>Hire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117600" y="3032374"/>
            <a:ext cx="2032000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sz="1100" b="1" dirty="0">
                <a:solidFill>
                  <a:schemeClr val="accent2"/>
                </a:solidFill>
                <a:latin typeface="+mn-lt"/>
              </a:rPr>
              <a:t>Organize &amp; Tailor the Process</a:t>
            </a:r>
            <a:br>
              <a:rPr lang="en-US" sz="1100" b="1" dirty="0">
                <a:solidFill>
                  <a:schemeClr val="accent2"/>
                </a:solidFill>
                <a:latin typeface="+mn-lt"/>
              </a:rPr>
            </a:br>
            <a:endParaRPr lang="en-US" sz="1100" b="1" dirty="0">
              <a:solidFill>
                <a:schemeClr val="accent2"/>
              </a:solidFill>
              <a:latin typeface="+mn-lt"/>
            </a:endParaRPr>
          </a:p>
          <a:p>
            <a:pPr algn="ctr">
              <a:spcBef>
                <a:spcPts val="0"/>
              </a:spcBef>
            </a:pPr>
            <a:r>
              <a:rPr lang="en-US" sz="1100" b="1" dirty="0">
                <a:solidFill>
                  <a:schemeClr val="accent2"/>
                </a:solidFill>
                <a:latin typeface="+mn-lt"/>
              </a:rPr>
              <a:t>Gather Information</a:t>
            </a:r>
          </a:p>
          <a:p>
            <a:pPr algn="ctr">
              <a:spcBef>
                <a:spcPts val="0"/>
              </a:spcBef>
            </a:pPr>
            <a:endParaRPr lang="en-US" sz="1100" b="1" dirty="0">
              <a:solidFill>
                <a:schemeClr val="accent2"/>
              </a:solidFill>
              <a:latin typeface="+mn-lt"/>
            </a:endParaRPr>
          </a:p>
          <a:p>
            <a:pPr algn="ctr">
              <a:spcBef>
                <a:spcPts val="0"/>
              </a:spcBef>
            </a:pPr>
            <a:r>
              <a:rPr lang="en-US" sz="1100" b="1" dirty="0">
                <a:solidFill>
                  <a:schemeClr val="accent2"/>
                </a:solidFill>
                <a:latin typeface="+mn-lt"/>
              </a:rPr>
              <a:t>Engage the Board</a:t>
            </a:r>
          </a:p>
          <a:p>
            <a:pPr algn="ctr">
              <a:spcBef>
                <a:spcPts val="0"/>
              </a:spcBef>
            </a:pPr>
            <a:endParaRPr lang="en-US" sz="1100" b="1" dirty="0">
              <a:solidFill>
                <a:schemeClr val="accent2"/>
              </a:solidFill>
              <a:latin typeface="+mn-lt"/>
            </a:endParaRPr>
          </a:p>
          <a:p>
            <a:pPr algn="ctr">
              <a:spcBef>
                <a:spcPts val="0"/>
              </a:spcBef>
            </a:pPr>
            <a:r>
              <a:rPr lang="en-US" sz="1100" b="1" dirty="0">
                <a:solidFill>
                  <a:schemeClr val="accent2"/>
                </a:solidFill>
                <a:latin typeface="+mn-lt"/>
              </a:rPr>
              <a:t>Develop Profile &amp; Search Plan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9042400" y="3066127"/>
            <a:ext cx="2032000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sz="1100" b="1" dirty="0">
                <a:solidFill>
                  <a:schemeClr val="accent2"/>
                </a:solidFill>
                <a:latin typeface="+mj-lt"/>
              </a:rPr>
              <a:t>Onboard</a:t>
            </a:r>
          </a:p>
          <a:p>
            <a:pPr algn="ctr">
              <a:spcBef>
                <a:spcPts val="0"/>
              </a:spcBef>
            </a:pPr>
            <a:endParaRPr lang="en-US" sz="1100" b="1" dirty="0">
              <a:solidFill>
                <a:schemeClr val="accent2"/>
              </a:solidFill>
              <a:latin typeface="+mj-lt"/>
            </a:endParaRPr>
          </a:p>
          <a:p>
            <a:pPr algn="ctr">
              <a:spcBef>
                <a:spcPts val="0"/>
              </a:spcBef>
            </a:pPr>
            <a:r>
              <a:rPr lang="en-US" sz="1100" b="1" dirty="0">
                <a:solidFill>
                  <a:schemeClr val="accent2"/>
                </a:solidFill>
                <a:latin typeface="+mj-lt"/>
              </a:rPr>
              <a:t>Relate</a:t>
            </a:r>
          </a:p>
          <a:p>
            <a:pPr algn="ctr">
              <a:spcBef>
                <a:spcPts val="0"/>
              </a:spcBef>
            </a:pPr>
            <a:endParaRPr lang="en-US" sz="1100" b="1" dirty="0">
              <a:solidFill>
                <a:schemeClr val="accent2"/>
              </a:solidFill>
              <a:latin typeface="+mj-lt"/>
            </a:endParaRPr>
          </a:p>
          <a:p>
            <a:pPr algn="ctr">
              <a:spcBef>
                <a:spcPts val="0"/>
              </a:spcBef>
            </a:pPr>
            <a:r>
              <a:rPr lang="en-US" sz="1100" b="1" dirty="0">
                <a:solidFill>
                  <a:schemeClr val="accent2"/>
                </a:solidFill>
                <a:latin typeface="+mj-lt"/>
              </a:rPr>
              <a:t>Evaluate</a:t>
            </a:r>
          </a:p>
          <a:p>
            <a:pPr algn="ctr">
              <a:spcBef>
                <a:spcPts val="0"/>
              </a:spcBef>
            </a:pPr>
            <a:endParaRPr lang="en-US" sz="1100" b="1" dirty="0">
              <a:solidFill>
                <a:schemeClr val="accent2"/>
              </a:solidFill>
              <a:latin typeface="+mj-lt"/>
            </a:endParaRPr>
          </a:p>
          <a:p>
            <a:pPr algn="ctr">
              <a:spcBef>
                <a:spcPts val="0"/>
              </a:spcBef>
            </a:pPr>
            <a:r>
              <a:rPr lang="en-US" sz="1100" b="1" dirty="0">
                <a:solidFill>
                  <a:schemeClr val="accent2"/>
                </a:solidFill>
                <a:latin typeface="+mj-lt"/>
              </a:rPr>
              <a:t>Support</a:t>
            </a:r>
          </a:p>
        </p:txBody>
      </p:sp>
      <p:sp>
        <p:nvSpPr>
          <p:cNvPr id="24" name="Rectangle 23"/>
          <p:cNvSpPr/>
          <p:nvPr/>
        </p:nvSpPr>
        <p:spPr>
          <a:xfrm>
            <a:off x="1727200" y="6019800"/>
            <a:ext cx="100584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b="1" dirty="0">
                <a:solidFill>
                  <a:schemeClr val="accent2"/>
                </a:solidFill>
              </a:rPr>
              <a:t>OUTCOME: Increased capacity to deliver organization’s mission under new leadership.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Executive transition realities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8-10% of organizations transition executives every year</a:t>
            </a:r>
          </a:p>
          <a:p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Major investment by national and regional foundations over past 20 years has reduced risks and increased gains for organizations facing transition; developed resources and a proven practice </a:t>
            </a:r>
          </a:p>
          <a:p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Central idea that there is a difference between an executive search and an executive transition</a:t>
            </a:r>
          </a:p>
          <a:p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The 2008-2009 recession and the current threat to government funding make clear the need for a broader approach – connecting organizational and leader transitions</a:t>
            </a:r>
          </a:p>
          <a:p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There is an opportunity to make attention to leader development, organizational sustainability, and inevitable transitions part of the culture of organizations and sectors</a:t>
            </a:r>
          </a:p>
          <a:p>
            <a:endParaRPr 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F099A-BB07-4D21-A025-F56EC4114CCF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The clear case for transition support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Challenging for Incoming Leaders</a:t>
            </a:r>
          </a:p>
        </p:txBody>
      </p:sp>
      <p:graphicFrame>
        <p:nvGraphicFramePr>
          <p:cNvPr id="13" name="Content Placeholder 12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844023487"/>
              </p:ext>
            </p:extLst>
          </p:nvPr>
        </p:nvGraphicFramePr>
        <p:xfrm>
          <a:off x="839788" y="2505075"/>
          <a:ext cx="5157787" cy="36845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Inheriting Financial Challenge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F099A-BB07-4D21-A025-F56EC4114CCF}" type="slidenum">
              <a:rPr lang="en-US" smtClean="0"/>
              <a:pPr/>
              <a:t>5</a:t>
            </a:fld>
            <a:endParaRPr lang="en-US" dirty="0"/>
          </a:p>
        </p:txBody>
      </p:sp>
      <p:graphicFrame>
        <p:nvGraphicFramePr>
          <p:cNvPr id="14" name="Content Placeholder 12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1443722856"/>
              </p:ext>
            </p:extLst>
          </p:nvPr>
        </p:nvGraphicFramePr>
        <p:xfrm>
          <a:off x="6172200" y="2505075"/>
          <a:ext cx="5183188" cy="36845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5" name="Footer Placeholder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data from 885 executives nationally collected by CompassPoint in partnership with Blue Avocado</a:t>
            </a:r>
          </a:p>
        </p:txBody>
      </p:sp>
    </p:spTree>
    <p:extLst>
      <p:ext uri="{BB962C8B-B14F-4D97-AF65-F5344CB8AC3E}">
        <p14:creationId xmlns:p14="http://schemas.microsoft.com/office/powerpoint/2010/main" val="23855966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solidFill>
                  <a:schemeClr val="accent5">
                    <a:lumMod val="75000"/>
                  </a:schemeClr>
                </a:solidFill>
              </a:rPr>
              <a:t>What do we mean by ETM and “allied services?”</a:t>
            </a:r>
          </a:p>
        </p:txBody>
      </p:sp>
      <p:pic>
        <p:nvPicPr>
          <p:cNvPr id="4" name="Content Placeholder 5" descr="Next Steps Cycle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3540824" y="1825625"/>
            <a:ext cx="5110352" cy="4351338"/>
          </a:xfrm>
        </p:spPr>
      </p:pic>
      <p:sp>
        <p:nvSpPr>
          <p:cNvPr id="5" name="TextBox 4"/>
          <p:cNvSpPr txBox="1"/>
          <p:nvPr/>
        </p:nvSpPr>
        <p:spPr>
          <a:xfrm>
            <a:off x="4800600" y="3192261"/>
            <a:ext cx="2590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srgbClr val="000000"/>
                </a:solidFill>
                <a:latin typeface="Arial" charset="0"/>
                <a:ea typeface="ＭＳ Ｐゴシック"/>
              </a:rPr>
              <a:t>High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srgbClr val="000000"/>
                </a:solidFill>
                <a:latin typeface="Arial" charset="0"/>
                <a:ea typeface="ＭＳ Ｐゴシック"/>
              </a:rPr>
              <a:t>Mission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srgbClr val="000000"/>
                </a:solidFill>
                <a:latin typeface="Arial" charset="0"/>
                <a:ea typeface="ＭＳ Ｐゴシック"/>
              </a:rPr>
              <a:t>Impact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680864" y="2608218"/>
            <a:ext cx="16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Succession Planning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869891" y="5530632"/>
            <a:ext cx="259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Executive </a:t>
            </a:r>
          </a:p>
          <a:p>
            <a:pPr algn="ctr"/>
            <a:r>
              <a:rPr lang="en-US" dirty="0"/>
              <a:t>Search and Transition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434367" y="2608218"/>
            <a:ext cx="259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Sustainability</a:t>
            </a:r>
          </a:p>
          <a:p>
            <a:pPr algn="ctr"/>
            <a:r>
              <a:rPr lang="en-US" dirty="0"/>
              <a:t>Planning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F099A-BB07-4D21-A025-F56EC4114CCF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77176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We need to work on two, intersecting fronts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F099A-BB07-4D21-A025-F56EC4114CCF}" type="slidenum">
              <a:rPr lang="en-US" smtClean="0"/>
              <a:pPr/>
              <a:t>7</a:t>
            </a:fld>
            <a:endParaRPr lang="en-US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289430" y="1621766"/>
            <a:ext cx="1613139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Engage ETM and allied services broadly</a:t>
            </a:r>
          </a:p>
          <a:p>
            <a:pPr algn="ctr"/>
            <a:endParaRPr lang="en-US" dirty="0"/>
          </a:p>
          <a:p>
            <a:pPr algn="ctr"/>
            <a:r>
              <a:rPr lang="en-US" dirty="0"/>
              <a:t>Promote leaders of color/leaders with an equity analysis</a:t>
            </a:r>
          </a:p>
          <a:p>
            <a:pPr algn="ctr"/>
            <a:endParaRPr lang="en-US" dirty="0"/>
          </a:p>
          <a:p>
            <a:pPr algn="ctr"/>
            <a:r>
              <a:rPr lang="en-US" dirty="0"/>
              <a:t>Change the ways we lead to reflect our values and intended social change</a:t>
            </a:r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72912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Who leads?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2001 </a:t>
            </a:r>
            <a:r>
              <a:rPr lang="en-US" i="1" dirty="0">
                <a:solidFill>
                  <a:schemeClr val="accent5">
                    <a:lumMod val="75000"/>
                  </a:schemeClr>
                </a:solidFill>
              </a:rPr>
              <a:t>Daring to Lead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  <p:graphicFrame>
        <p:nvGraphicFramePr>
          <p:cNvPr id="13" name="Content Placeholder 12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007325483"/>
              </p:ext>
            </p:extLst>
          </p:nvPr>
        </p:nvGraphicFramePr>
        <p:xfrm>
          <a:off x="839788" y="2505075"/>
          <a:ext cx="5157787" cy="36845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2015 </a:t>
            </a:r>
            <a:r>
              <a:rPr lang="en-US" i="1" dirty="0">
                <a:solidFill>
                  <a:schemeClr val="accent5">
                    <a:lumMod val="75000"/>
                  </a:schemeClr>
                </a:solidFill>
              </a:rPr>
              <a:t>Transition Research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F099A-BB07-4D21-A025-F56EC4114CCF}" type="slidenum">
              <a:rPr lang="en-US" smtClean="0"/>
              <a:pPr/>
              <a:t>8</a:t>
            </a:fld>
            <a:endParaRPr lang="en-US" dirty="0"/>
          </a:p>
        </p:txBody>
      </p:sp>
      <p:graphicFrame>
        <p:nvGraphicFramePr>
          <p:cNvPr id="14" name="Content Placeholder 12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532469874"/>
              </p:ext>
            </p:extLst>
          </p:nvPr>
        </p:nvGraphicFramePr>
        <p:xfrm>
          <a:off x="6172200" y="2505075"/>
          <a:ext cx="5183188" cy="36845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0303184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Where do leaders come from?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2001 </a:t>
            </a:r>
            <a:r>
              <a:rPr lang="en-US" i="1" dirty="0">
                <a:solidFill>
                  <a:schemeClr val="accent5">
                    <a:lumMod val="75000"/>
                  </a:schemeClr>
                </a:solidFill>
              </a:rPr>
              <a:t>Daring to Lead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  <p:graphicFrame>
        <p:nvGraphicFramePr>
          <p:cNvPr id="13" name="Content Placeholder 12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742420649"/>
              </p:ext>
            </p:extLst>
          </p:nvPr>
        </p:nvGraphicFramePr>
        <p:xfrm>
          <a:off x="839788" y="2505075"/>
          <a:ext cx="5157787" cy="36845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2015 </a:t>
            </a:r>
            <a:r>
              <a:rPr lang="en-US" i="1" dirty="0">
                <a:solidFill>
                  <a:schemeClr val="accent5">
                    <a:lumMod val="75000"/>
                  </a:schemeClr>
                </a:solidFill>
              </a:rPr>
              <a:t>Transition Research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F099A-BB07-4D21-A025-F56EC4114CCF}" type="slidenum">
              <a:rPr lang="en-US" smtClean="0"/>
              <a:pPr/>
              <a:t>9</a:t>
            </a:fld>
            <a:endParaRPr lang="en-US" dirty="0"/>
          </a:p>
        </p:txBody>
      </p:sp>
      <p:graphicFrame>
        <p:nvGraphicFramePr>
          <p:cNvPr id="9" name="Content Placeholder 12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3763794022"/>
              </p:ext>
            </p:extLst>
          </p:nvPr>
        </p:nvGraphicFramePr>
        <p:xfrm>
          <a:off x="6172200" y="2505075"/>
          <a:ext cx="5183188" cy="36845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1618518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371</TotalTime>
  <Words>614</Words>
  <Application>Microsoft Office PowerPoint</Application>
  <PresentationFormat>Widescreen</PresentationFormat>
  <Paragraphs>124</Paragraphs>
  <Slides>13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ＭＳ Ｐゴシック</vt:lpstr>
      <vt:lpstr>Arial</vt:lpstr>
      <vt:lpstr>Calibri</vt:lpstr>
      <vt:lpstr>Calibri Light</vt:lpstr>
      <vt:lpstr>Office Theme</vt:lpstr>
      <vt:lpstr>Nonprofit Leadership Transitions and Organizational Sustainability: An Updated Approach that Changes the Landscape </vt:lpstr>
      <vt:lpstr>About this project: Why pause and reflect on ETM?</vt:lpstr>
      <vt:lpstr>CEO PROCESS OVERVIEW</vt:lpstr>
      <vt:lpstr>Executive transition realities</vt:lpstr>
      <vt:lpstr>The clear case for transition support</vt:lpstr>
      <vt:lpstr>What do we mean by ETM and “allied services?”</vt:lpstr>
      <vt:lpstr>We need to work on two, intersecting fronts</vt:lpstr>
      <vt:lpstr>Who leads?</vt:lpstr>
      <vt:lpstr>Where do leaders come from?</vt:lpstr>
      <vt:lpstr>Changing how we lead: Insights from Executives Sharing Power</vt:lpstr>
      <vt:lpstr>We need to work on two, intersecting fronts</vt:lpstr>
      <vt:lpstr>Read further and engage online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Nonprofit Leadership Transitions and Organizational Sustainability: An Updated Approach that Changes the Landscape</dc:title>
  <dc:creator>Jeanne Bell</dc:creator>
  <cp:lastModifiedBy>Erin Rubin</cp:lastModifiedBy>
  <cp:revision>27</cp:revision>
  <cp:lastPrinted>2017-03-20T17:29:23Z</cp:lastPrinted>
  <dcterms:created xsi:type="dcterms:W3CDTF">2017-03-19T18:40:11Z</dcterms:created>
  <dcterms:modified xsi:type="dcterms:W3CDTF">2017-03-22T17:35:06Z</dcterms:modified>
</cp:coreProperties>
</file>